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0" r:id="rId1"/>
    <p:sldMasterId id="2147483682" r:id="rId2"/>
    <p:sldMasterId id="2147483702" r:id="rId3"/>
    <p:sldMasterId id="2147483704" r:id="rId4"/>
  </p:sldMasterIdLst>
  <p:notesMasterIdLst>
    <p:notesMasterId r:id="rId41"/>
  </p:notesMasterIdLst>
  <p:sldIdLst>
    <p:sldId id="258" r:id="rId5"/>
    <p:sldId id="271" r:id="rId6"/>
    <p:sldId id="2147483641" r:id="rId7"/>
    <p:sldId id="269" r:id="rId8"/>
    <p:sldId id="2147483607" r:id="rId9"/>
    <p:sldId id="2147483587" r:id="rId10"/>
    <p:sldId id="265" r:id="rId11"/>
    <p:sldId id="270" r:id="rId12"/>
    <p:sldId id="2147483616" r:id="rId13"/>
    <p:sldId id="2147483624" r:id="rId14"/>
    <p:sldId id="2147482761" r:id="rId15"/>
    <p:sldId id="2147482738" r:id="rId16"/>
    <p:sldId id="2147479579" r:id="rId17"/>
    <p:sldId id="2147483615" r:id="rId18"/>
    <p:sldId id="286" r:id="rId19"/>
    <p:sldId id="267" r:id="rId20"/>
    <p:sldId id="268" r:id="rId21"/>
    <p:sldId id="272" r:id="rId22"/>
    <p:sldId id="266" r:id="rId23"/>
    <p:sldId id="259" r:id="rId24"/>
    <p:sldId id="262" r:id="rId25"/>
    <p:sldId id="261" r:id="rId26"/>
    <p:sldId id="263" r:id="rId27"/>
    <p:sldId id="264" r:id="rId28"/>
    <p:sldId id="273" r:id="rId29"/>
    <p:sldId id="274" r:id="rId30"/>
    <p:sldId id="257" r:id="rId31"/>
    <p:sldId id="2147483645" r:id="rId32"/>
    <p:sldId id="2147483642" r:id="rId33"/>
    <p:sldId id="2147483643" r:id="rId34"/>
    <p:sldId id="2147483644" r:id="rId35"/>
    <p:sldId id="2147483638" r:id="rId36"/>
    <p:sldId id="2147483626" r:id="rId37"/>
    <p:sldId id="2147483647" r:id="rId38"/>
    <p:sldId id="2147482109" r:id="rId39"/>
    <p:sldId id="21474836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CA045"/>
    <a:srgbClr val="007864"/>
    <a:srgbClr val="8ABFB3"/>
    <a:srgbClr val="F4F4F4"/>
    <a:srgbClr val="002C4C"/>
    <a:srgbClr val="FFC300"/>
    <a:srgbClr val="FF4713"/>
    <a:srgbClr val="D0DBFF"/>
    <a:srgbClr val="002B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423" autoAdjust="0"/>
  </p:normalViewPr>
  <p:slideViewPr>
    <p:cSldViewPr snapToGrid="0">
      <p:cViewPr varScale="1">
        <p:scale>
          <a:sx n="60" d="100"/>
          <a:sy n="60" d="100"/>
        </p:scale>
        <p:origin x="1522" y="283"/>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01/10/2024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01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589C6-E5D2-E200-1C66-A9FB1E3EC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2F602-1ECA-B0F6-8E66-93D184D39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DA072-AF0C-F7BC-FA58-E25D4F4157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015D0F-2E39-EEC2-AD18-58FC1FDB92C5}"/>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72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0F83D-A9ED-793C-47F2-2090D5F05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347B2-E250-6C5C-6324-182F01AED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E82AA1-E2D2-95F3-AF2C-4A6F9571EB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E8E22B-4731-EA78-121E-0845B644805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345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E4D14-64F0-D859-188E-F6C2DD78F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01E1A9-AF75-2BCE-FC60-677A4D052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F64B53-F820-9A9A-50C4-6F2563DA6C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9EF02B-889D-E1B0-F9B2-800BD3DC4D9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046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420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62CFC-2EC6-C8F3-C66B-5FAC90AD8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DD10C-2367-81AB-6315-CDDEDF298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554E3-AF9B-8F23-F5C2-74E2CDBF1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89980C-D4DC-7CF5-41C9-5A267F7DFA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3431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BF80C-639A-47B6-BB12-80E8C1183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04031-E355-72F2-7914-6662813A8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89BE9-031D-0BA7-9705-3FABB1A13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840E8F-A5E3-C4BB-6F7D-9949F60D09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8393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844F8-BECB-D9A5-813F-E0B603401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F00E9-3E26-6DF1-1DBB-1E89FA09D7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6983C1-F402-B210-DE86-F1679AC2FB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2BBF9C-A24E-C027-821A-0EF6BAFA5A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72008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1C81-C099-121D-9952-4C7A4DE2C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200E3-7C38-06C6-9C72-9C028041A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E59BE-7AB2-73FE-BDE4-35F3DA4899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106B7A-9A33-9593-9176-A389FA9836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7657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71FF3-15DD-8608-8B7B-9EAC73B2B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2606C-C46F-C6C0-E0C6-EA5848CF5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51753-8F21-08E0-CA4A-137198CCF7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A51FAD-5B43-8A0C-7E8B-344D19BD58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58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90004-32A6-6F92-1CE3-49B9C44A4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6A7CE-0496-0BD0-E8D5-77B107A0D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64F20-EF96-AFA4-0926-1569DDB026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8117AD-282B-8099-2FF5-43C239584A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7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971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4EACB-D261-9F6D-E1B3-062912C1E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73B97-8CF7-6BAD-8602-0E607AC3F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5B2C8-1ABD-C1C1-32ED-508F38A024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32AA7-EAAE-CEB5-0184-74A677B3C4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761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828D-8ED7-44C3-F9FB-DE08010EF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74015-3366-6B81-3595-16E0A6041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4A24E-36DC-3EE0-4F05-94BEF5A5EB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4E290D-AF95-4671-0BF1-0A437CF124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314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1B9B1-E1E0-7DC1-9D9E-FA14FFAA7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F59B8-5438-1163-C285-09D17BC568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F261C-6683-63CD-DF43-3034DECB2F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451AFD-2B75-1CB0-3375-A44DC47628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545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9E2BA-34B5-46D1-A4BE-C7CCB6EDB6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309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B26C-D35B-083D-A8D6-CB6223357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3DFC-D392-47E6-A919-C6CD28BA9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29B5F-0F59-4E2F-2871-DA8DFE47B7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B8EFD4-5F2A-1031-6F6D-579196F8E7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4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FFC9-17F3-119B-EBB8-9209241D9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D709E7-58A9-EC44-950D-BCCD325865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BDBD8B-9054-F3A1-6C6D-A18CF3B121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FF8BF9-4DBC-5984-870A-86718AB4AD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888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ea typeface="+mn-ea"/>
              <a:cs typeface="Segoe UI"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605D1E-4D47-44D4-8920-7EA17670726A}"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2261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AU"/>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42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69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EB662-E3E5-756D-AE2A-31073CE6E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3A981-FE6A-EB48-01D6-7F4C91D7E8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7D971-F09F-EE05-2033-AC0B76198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4F4219-F10A-D1E1-E56B-6CF22F1FF89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689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DA780-DD34-6D27-EF80-FBDD997DA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00676-AB22-48DB-3DE8-384AF32332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F7244-8F35-C435-4829-422134AE1B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FF81C9-6772-599B-8296-43B58FF542F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469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13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BCA045"/>
                </a:solidFill>
                <a:latin typeface="Arial" panose="020B0604020202020204" pitchFamily="34" charset="0"/>
                <a:cs typeface="Arial" panose="020B0604020202020204" pitchFamily="34" charset="0"/>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a:t>Section title</a:t>
            </a:r>
          </a:p>
        </p:txBody>
      </p:sp>
    </p:spTree>
    <p:extLst>
      <p:ext uri="{BB962C8B-B14F-4D97-AF65-F5344CB8AC3E}">
        <p14:creationId xmlns:p14="http://schemas.microsoft.com/office/powerpoint/2010/main" val="1131539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30476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9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20569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53177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723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44639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42605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5359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652470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18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4801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4_Large Number Divider 1">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a:alphaModFix amt="62000"/>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198218300"/>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9160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86347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24139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6866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1565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74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8131667"/>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39827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792472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643551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a:stretch>
            <a:fillRect/>
          </a:stretch>
        </p:blipFill>
        <p:spPr>
          <a:xfrm>
            <a:off x="11123409" y="5814699"/>
            <a:ext cx="868680" cy="796908"/>
          </a:xfrm>
          <a:prstGeom prst="rect">
            <a:avLst/>
          </a:prstGeom>
        </p:spPr>
      </p:pic>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a:t>Microsoft Fabric</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spTree>
    <p:extLst>
      <p:ext uri="{BB962C8B-B14F-4D97-AF65-F5344CB8AC3E}">
        <p14:creationId xmlns:p14="http://schemas.microsoft.com/office/powerpoint/2010/main" val="3112763738"/>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5" pos="3338">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a:prstGeom prst="rect">
            <a:avLst/>
          </a:prstGeo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a:prstGeom prst="rect">
            <a:avLst/>
          </a:prstGeo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52644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a:prstGeom prst="rect">
            <a:avLst/>
          </a:prstGeo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a:prstGeom prst="rect">
            <a:avLst/>
          </a:prstGeo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5452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a:prstGeom prst="rect">
            <a:avLst/>
          </a:prstGeo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a:prstGeom prst="rect">
            <a:avLst/>
          </a:prstGeo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a:prstGeom prst="rect">
            <a:avLst/>
          </a:prstGeo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42508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9538418"/>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a:prstGeom prst="rect">
            <a:avLst/>
          </a:prstGeo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22621"/>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3148281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9069564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a:prstGeom prst="rect">
            <a:avLst/>
          </a:prstGeo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a:prstGeom prst="rect">
            <a:avLst/>
          </a:prstGeo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8962333"/>
      </p:ext>
    </p:extLst>
  </p:cSld>
  <p:clrMapOvr>
    <a:masterClrMapping/>
  </p:clrMapOvr>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a:prstGeom prst="rect">
            <a:avLst/>
          </a:prstGeo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a:prstGeom prst="rect">
            <a:avLst/>
          </a:prstGeo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9839979"/>
      </p:ext>
    </p:extLst>
  </p:cSld>
  <p:clrMapOvr>
    <a:masterClrMapping/>
  </p:clrMapOvr>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a:prstGeom prst="rect">
            <a:avLst/>
          </a:prstGeo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0710086"/>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Content - Dark BKG : Title + Dual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83522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a:prstGeom prst="rect">
            <a:avLst/>
          </a:prstGeo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115710"/>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a:prstGeom prst="rect">
            <a:avLst/>
          </a:prstGeo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5564376"/>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prstGeom prst="rect">
            <a:avLst/>
          </a:prstGeo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35985"/>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prstGeom prst="rect">
            <a:avLst/>
          </a:prstGeo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486870"/>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55060"/>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prstGeom prst="rect">
            <a:avLst/>
          </a:prstGeo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4095228"/>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prstGeom prst="rect">
            <a:avLst/>
          </a:prstGeo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6170532"/>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ect">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ect">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4408182"/>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ect">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ect">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ect">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114810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5874495"/>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1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2342748"/>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275352"/>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692323"/>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prstGeom prst="rect">
            <a:avLst/>
          </a:prstGeo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08586"/>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758655"/>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086722"/>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6510200"/>
      </p:ext>
    </p:extLst>
  </p:cSld>
  <p:clrMapOvr>
    <a:masterClrMapping/>
  </p:clrMapOvr>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a:prstGeom prst="rect">
            <a:avLst/>
          </a:prstGeo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490003"/>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a:prstGeom prst="rect">
            <a:avLst/>
          </a:prstGeo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6368393"/>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prstGeom prst="rect">
            <a:avLst/>
          </a:prstGeo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523296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prstGeom prst="rect">
            <a:avLst/>
          </a:pr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6547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588263" y="457200"/>
            <a:ext cx="11018520" cy="553998"/>
          </a:xfrm>
          <a:prstGeom prst="rect">
            <a:avLst/>
          </a:prstGeo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36936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57200"/>
            <a:ext cx="11018520" cy="553998"/>
          </a:xfrm>
          <a:prstGeom prst="rect">
            <a:avLst/>
          </a:prstGeo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a:prstGeom prst="rect">
            <a:avLst/>
          </a:prstGeo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091831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a:prstGeom prst="rect">
            <a:avLst/>
          </a:prstGeo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a:prstGeom prst="rect">
            <a:avLst/>
          </a:prstGeo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34117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a:prstGeom prst="rect">
            <a:avLst/>
          </a:prstGeo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prstGeom prst="rect">
            <a:avLst/>
          </a:prstGeo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a:prstGeom prst="rect">
            <a:avLst/>
          </a:prstGeo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10500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a:prstGeom prst="rect">
            <a:avLst/>
          </a:prstGeo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prstGeom prst="rect">
            <a:avLst/>
          </a:prstGeo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a:prstGeom prst="rect">
            <a:avLst/>
          </a:prstGeo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82929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9487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7181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9874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0407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2551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prstGeom prst="rect">
            <a:avLst/>
          </a:pr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724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018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8595322"/>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5539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177224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alf-page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3027900"/>
            <a:ext cx="4898137" cy="1341906"/>
          </a:xfrm>
          <a:prstGeom prst="rect">
            <a:avLst/>
          </a:prstGeom>
        </p:spPr>
        <p:txBody>
          <a:bodyPr wrap="square">
            <a:spAutoFit/>
          </a:bodyPr>
          <a:lstStyle>
            <a:lvl1pPr marL="0" indent="0">
              <a:lnSpc>
                <a:spcPct val="100000"/>
              </a:lnSpc>
              <a:spcBef>
                <a:spcPts val="1200"/>
              </a:spcBef>
              <a:buNone/>
              <a:defRPr sz="2000">
                <a:solidFill>
                  <a:schemeClr val="tx1"/>
                </a:solidFill>
                <a:latin typeface="+mn-lt"/>
              </a:defRPr>
            </a:lvl1pPr>
            <a:lvl2pPr marL="228600" indent="0">
              <a:buNone/>
              <a:defRPr sz="1800">
                <a:solidFill>
                  <a:schemeClr val="tx1"/>
                </a:solidFill>
                <a:latin typeface="+mn-lt"/>
              </a:defRPr>
            </a:lvl2pPr>
            <a:lvl3pPr marL="457200" indent="0">
              <a:buNone/>
              <a:defRPr sz="1400">
                <a:solidFill>
                  <a:schemeClr val="tx1"/>
                </a:solidFill>
                <a:latin typeface="+mn-lt"/>
              </a:defRPr>
            </a:lvl3pPr>
            <a:lvl4pPr marL="685800" indent="0">
              <a:buNone/>
              <a:defRPr sz="1200">
                <a:solidFill>
                  <a:schemeClr val="tx1"/>
                </a:solidFill>
                <a:latin typeface="+mn-lt"/>
              </a:defRPr>
            </a:lvl4pPr>
            <a:lvl5pPr marL="914400" indent="0">
              <a:buNone/>
              <a:defRPr sz="12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2" y="1676320"/>
            <a:ext cx="5010871" cy="1107996"/>
          </a:xfrm>
          <a:prstGeom prst="rect">
            <a:avLst/>
          </a:prstGeom>
        </p:spPr>
        <p:txBody>
          <a:bodyPr anchor="t" anchorCtr="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40608501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guide id="6"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Main Content - Dark BKG : Title + Dual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1809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235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406" y="224300"/>
            <a:ext cx="10728157" cy="725738"/>
          </a:xfrm>
          <a:prstGeom prst="rect">
            <a:avLst/>
          </a:prstGeom>
        </p:spPr>
        <p:txBody>
          <a:bodyPr/>
          <a:lstStyle>
            <a:lvl1pPr>
              <a:defRPr sz="3200" b="1">
                <a:solidFill>
                  <a:srgbClr val="BCA045"/>
                </a:solidFill>
                <a:latin typeface="Aptos" panose="020B00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325366"/>
            <a:ext cx="10747375" cy="4610297"/>
          </a:xfrm>
          <a:prstGeom prst="rect">
            <a:avLst/>
          </a:prstGeom>
        </p:spPr>
        <p:txBody>
          <a:bodyPr/>
          <a:lstStyle>
            <a:lvl1pPr>
              <a:defRPr>
                <a:solidFill>
                  <a:schemeClr val="bg1"/>
                </a:solidFill>
                <a:latin typeface="Aptos" panose="020B0004020202020204" pitchFamily="34" charset="0"/>
                <a:cs typeface="Arial" panose="020B0604020202020204" pitchFamily="34" charset="0"/>
              </a:defRPr>
            </a:lvl1pPr>
            <a:lvl2pPr>
              <a:defRPr>
                <a:solidFill>
                  <a:schemeClr val="bg1"/>
                </a:solidFill>
                <a:latin typeface="Aptos" panose="020B0004020202020204" pitchFamily="34" charset="0"/>
                <a:cs typeface="Arial" panose="020B0604020202020204" pitchFamily="34" charset="0"/>
              </a:defRPr>
            </a:lvl2pPr>
            <a:lvl3pPr>
              <a:defRPr>
                <a:solidFill>
                  <a:schemeClr val="bg1"/>
                </a:solidFill>
                <a:latin typeface="Aptos" panose="020B0004020202020204" pitchFamily="34" charset="0"/>
                <a:cs typeface="Arial" panose="020B0604020202020204" pitchFamily="34" charset="0"/>
              </a:defRPr>
            </a:lvl3pPr>
            <a:lvl4pPr>
              <a:defRPr>
                <a:solidFill>
                  <a:schemeClr val="bg1"/>
                </a:solidFill>
                <a:latin typeface="Aptos" panose="020B0004020202020204" pitchFamily="34" charset="0"/>
                <a:cs typeface="Arial" panose="020B0604020202020204" pitchFamily="34" charset="0"/>
              </a:defRPr>
            </a:lvl4pPr>
            <a:lvl5pPr>
              <a:defRPr>
                <a:solidFill>
                  <a:schemeClr val="bg1"/>
                </a:solidFill>
                <a:latin typeface="Aptos" panose="020B00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1598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87568" y="284555"/>
            <a:ext cx="10728157" cy="725738"/>
          </a:xfrm>
          <a:prstGeom prst="rect">
            <a:avLst/>
          </a:prstGeom>
        </p:spPr>
        <p:txBody>
          <a:bodyPr/>
          <a:lstStyle>
            <a:lvl1pPr>
              <a:defRPr sz="3200" b="1">
                <a:solidFill>
                  <a:srgbClr val="BCA045"/>
                </a:solidFill>
                <a:latin typeface="Aptos" panose="020B00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ptos" panose="020B0004020202020204" pitchFamily="34" charset="0"/>
                <a:cs typeface="Arial" panose="020B0604020202020204" pitchFamily="34" charset="0"/>
              </a:defRPr>
            </a:lvl1pPr>
            <a:lvl2pPr>
              <a:defRPr>
                <a:latin typeface="Aptos" panose="020B0004020202020204" pitchFamily="34" charset="0"/>
                <a:cs typeface="Arial" panose="020B0604020202020204" pitchFamily="34" charset="0"/>
              </a:defRPr>
            </a:lvl2pPr>
            <a:lvl3pPr>
              <a:defRPr>
                <a:latin typeface="Aptos" panose="020B0004020202020204" pitchFamily="34" charset="0"/>
                <a:cs typeface="Arial" panose="020B0604020202020204" pitchFamily="34" charset="0"/>
              </a:defRPr>
            </a:lvl3pPr>
            <a:lvl4pPr>
              <a:defRPr>
                <a:latin typeface="Aptos" panose="020B0004020202020204" pitchFamily="34" charset="0"/>
                <a:cs typeface="Arial" panose="020B0604020202020204" pitchFamily="34" charset="0"/>
              </a:defRPr>
            </a:lvl4pPr>
            <a:lvl5pPr>
              <a:defRPr>
                <a:latin typeface="Aptos" panose="020B00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ptos" panose="020B0004020202020204" pitchFamily="34" charset="0"/>
                <a:cs typeface="Arial" panose="020B0604020202020204" pitchFamily="34" charset="0"/>
              </a:defRPr>
            </a:lvl1pPr>
            <a:lvl2pPr>
              <a:defRPr>
                <a:latin typeface="Aptos" panose="020B0004020202020204" pitchFamily="34" charset="0"/>
                <a:cs typeface="Arial" panose="020B0604020202020204" pitchFamily="34" charset="0"/>
              </a:defRPr>
            </a:lvl2pPr>
            <a:lvl3pPr>
              <a:defRPr>
                <a:latin typeface="Aptos" panose="020B0004020202020204" pitchFamily="34" charset="0"/>
                <a:cs typeface="Arial" panose="020B0604020202020204" pitchFamily="34" charset="0"/>
              </a:defRPr>
            </a:lvl3pPr>
            <a:lvl4pPr>
              <a:defRPr>
                <a:latin typeface="Aptos" panose="020B0004020202020204" pitchFamily="34" charset="0"/>
                <a:cs typeface="Arial" panose="020B0604020202020204" pitchFamily="34" charset="0"/>
              </a:defRPr>
            </a:lvl4pPr>
            <a:lvl5pPr>
              <a:defRPr>
                <a:latin typeface="Aptos" panose="020B00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1751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38188" y="196599"/>
            <a:ext cx="10728157" cy="725738"/>
          </a:xfrm>
          <a:prstGeom prst="rect">
            <a:avLst/>
          </a:prstGeom>
        </p:spPr>
        <p:txBody>
          <a:bodyPr/>
          <a:lstStyle>
            <a:lvl1pPr>
              <a:defRPr sz="3200" b="1">
                <a:solidFill>
                  <a:srgbClr val="BCA045"/>
                </a:solidFill>
                <a:latin typeface="Aptos" panose="020B00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5937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59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12807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75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4421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044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6027321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7EB12-65FC-643E-0176-52947BFA932E}"/>
              </a:ext>
            </a:extLst>
          </p:cNvPr>
          <p:cNvSpPr>
            <a:spLocks noGrp="1"/>
          </p:cNvSpPr>
          <p:nvPr>
            <p:ph type="sldNum" sz="quarter" idx="10"/>
          </p:nvPr>
        </p:nvSpPr>
        <p:spPr/>
        <p:txBody>
          <a:body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21F17F31-F4C0-C97A-C10B-6C9854C006B5}"/>
              </a:ext>
            </a:extLst>
          </p:cNvPr>
          <p:cNvSpPr>
            <a:spLocks noGrp="1"/>
          </p:cNvSpPr>
          <p:nvPr>
            <p:ph type="ftr" sz="quarter" idx="11"/>
          </p:nvPr>
        </p:nvSpPr>
        <p:spPr/>
        <p:txBody>
          <a:bodyPr/>
          <a:lstStyle/>
          <a:p>
            <a:r>
              <a:rPr lang="en-US"/>
              <a:t>Microsoft Fabric</a:t>
            </a:r>
          </a:p>
        </p:txBody>
      </p:sp>
    </p:spTree>
    <p:extLst>
      <p:ext uri="{BB962C8B-B14F-4D97-AF65-F5344CB8AC3E}">
        <p14:creationId xmlns:p14="http://schemas.microsoft.com/office/powerpoint/2010/main" val="5298961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Blank Title Slide w/ content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526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1"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8"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4324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BCA045"/>
                </a:solidFill>
                <a:latin typeface="Aptos" panose="020B0004020202020204" pitchFamily="34" charset="0"/>
                <a:cs typeface="Arial" panose="020B0604020202020204" pitchFamily="34" charset="0"/>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a:t>Section title</a:t>
            </a:r>
          </a:p>
        </p:txBody>
      </p:sp>
    </p:spTree>
    <p:extLst>
      <p:ext uri="{BB962C8B-B14F-4D97-AF65-F5344CB8AC3E}">
        <p14:creationId xmlns:p14="http://schemas.microsoft.com/office/powerpoint/2010/main" val="8879368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5741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100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60517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122556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2271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8167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0942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5806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6848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9938714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605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56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Half-page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3027900"/>
            <a:ext cx="4898137" cy="1341906"/>
          </a:xfrm>
        </p:spPr>
        <p:txBody>
          <a:bodyPr wrap="square">
            <a:spAutoFit/>
          </a:bodyPr>
          <a:lstStyle>
            <a:lvl1pPr marL="0" indent="0">
              <a:lnSpc>
                <a:spcPct val="100000"/>
              </a:lnSpc>
              <a:spcBef>
                <a:spcPts val="1200"/>
              </a:spcBef>
              <a:buNone/>
              <a:defRPr sz="2000">
                <a:solidFill>
                  <a:schemeClr val="tx1"/>
                </a:solidFill>
                <a:latin typeface="+mn-lt"/>
              </a:defRPr>
            </a:lvl1pPr>
            <a:lvl2pPr marL="228600" indent="0">
              <a:buNone/>
              <a:defRPr sz="1800">
                <a:solidFill>
                  <a:schemeClr val="tx1"/>
                </a:solidFill>
                <a:latin typeface="+mn-lt"/>
              </a:defRPr>
            </a:lvl2pPr>
            <a:lvl3pPr marL="457200" indent="0">
              <a:buNone/>
              <a:defRPr sz="1400">
                <a:solidFill>
                  <a:schemeClr val="tx1"/>
                </a:solidFill>
                <a:latin typeface="+mn-lt"/>
              </a:defRPr>
            </a:lvl3pPr>
            <a:lvl4pPr marL="685800" indent="0">
              <a:buNone/>
              <a:defRPr sz="1200">
                <a:solidFill>
                  <a:schemeClr val="tx1"/>
                </a:solidFill>
                <a:latin typeface="+mn-lt"/>
              </a:defRPr>
            </a:lvl4pPr>
            <a:lvl5pPr marL="914400" indent="0">
              <a:buNone/>
              <a:defRPr sz="12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2" y="1676320"/>
            <a:ext cx="5010871" cy="1107996"/>
          </a:xfrm>
        </p:spPr>
        <p:txBody>
          <a:bodyPr anchor="t" anchorCtr="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56761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guide id="6"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image" Target="../media/image39.jpeg"/><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170703"/>
      </p:ext>
    </p:extLst>
  </p:cSld>
  <p:clrMap bg1="dk1" tx1="lt1" bg2="dk2" tx2="lt2" accent1="accent1" accent2="accent2" accent3="accent3" accent4="accent4" accent5="accent5" accent6="accent6" hlink="hlink" folHlink="folHlink"/>
  <p:sldLayoutIdLst>
    <p:sldLayoutId id="2147483681" r:id="rId1"/>
    <p:sldLayoutId id="2147483695" r:id="rId2"/>
    <p:sldLayoutId id="2147483696" r:id="rId3"/>
    <p:sldLayoutId id="2147483796" r:id="rId4"/>
    <p:sldLayoutId id="2147483797"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 id="2147483779" r:id="rId61"/>
    <p:sldLayoutId id="2147483780" r:id="rId62"/>
    <p:sldLayoutId id="2147483781" r:id="rId63"/>
    <p:sldLayoutId id="2147483782" r:id="rId64"/>
    <p:sldLayoutId id="2147483783" r:id="rId65"/>
    <p:sldLayoutId id="2147483784" r:id="rId66"/>
    <p:sldLayoutId id="2147483785" r:id="rId67"/>
    <p:sldLayoutId id="2147483786" r:id="rId68"/>
    <p:sldLayoutId id="2147483787" r:id="rId69"/>
    <p:sldLayoutId id="2147483788" r:id="rId70"/>
    <p:sldLayoutId id="2147483789" r:id="rId71"/>
    <p:sldLayoutId id="2147483790" r:id="rId72"/>
    <p:sldLayoutId id="2147483792" r:id="rId73"/>
    <p:sldLayoutId id="2147483794" r:id="rId7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291486"/>
      </p:ext>
    </p:extLst>
  </p:cSld>
  <p:clrMap bg1="dk1" tx1="lt1" bg2="dk2" tx2="lt2" accent1="accent1" accent2="accent2" accent3="accent3" accent4="accent4" accent5="accent5" accent6="accent6" hlink="hlink" folHlink="folHlink"/>
  <p:sldLayoutIdLst>
    <p:sldLayoutId id="2147483683" r:id="rId1"/>
    <p:sldLayoutId id="2147483692" r:id="rId2"/>
    <p:sldLayoutId id="2147483689" r:id="rId3"/>
    <p:sldLayoutId id="2147483693" r:id="rId4"/>
    <p:sldLayoutId id="2147483686" r:id="rId5"/>
    <p:sldLayoutId id="2147483687" r:id="rId6"/>
    <p:sldLayoutId id="2147483694" r:id="rId7"/>
    <p:sldLayoutId id="2147483688" r:id="rId8"/>
    <p:sldLayoutId id="2147483690"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546170"/>
      </p:ext>
    </p:extLst>
  </p:cSld>
  <p:clrMap bg1="dk1" tx1="lt1" bg2="dk2" tx2="lt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1775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7" r:id="rId10"/>
    <p:sldLayoutId id="2147483719" r:id="rId11"/>
    <p:sldLayoutId id="2147483720" r:id="rId12"/>
    <p:sldLayoutId id="21474837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13.xml"/><Relationship Id="rId1" Type="http://schemas.openxmlformats.org/officeDocument/2006/relationships/slideLayout" Target="../slideLayouts/slideLayout97.xml"/><Relationship Id="rId5" Type="http://schemas.openxmlformats.org/officeDocument/2006/relationships/image" Target="../media/image65.sv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hyperlink" Target="https://aka.ms/CosmosDiskANNBlogPart1" TargetMode="External"/><Relationship Id="rId2" Type="http://schemas.openxmlformats.org/officeDocument/2006/relationships/notesSlide" Target="../notesSlides/notesSlide14.xml"/><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CosmosDiskANNBlogPart1" TargetMode="External"/><Relationship Id="rId2" Type="http://schemas.openxmlformats.org/officeDocument/2006/relationships/notesSlide" Target="../notesSlides/notesSlide15.xml"/><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CosmosDiskANNBlogPart1" TargetMode="External"/><Relationship Id="rId2" Type="http://schemas.openxmlformats.org/officeDocument/2006/relationships/notesSlide" Target="../notesSlides/notesSlide16.xml"/><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CosmosDiskANNBlogPart1" TargetMode="External"/><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ka.ms/Doc2CDB" TargetMode="Externa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8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aka.ms/trycosmos" TargetMode="External"/><Relationship Id="rId3" Type="http://schemas.openxmlformats.org/officeDocument/2006/relationships/hyperlink" Target="https://aka.ms/CosmosVectorSearch" TargetMode="External"/><Relationship Id="rId7" Type="http://schemas.openxmlformats.org/officeDocument/2006/relationships/hyperlink" Target="https://aka.ms/CosmosDiskANNBlogPart1"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aka.ms/Doc2CDB" TargetMode="External"/><Relationship Id="rId5" Type="http://schemas.openxmlformats.org/officeDocument/2006/relationships/hyperlink" Target="https://aka.ms/AzureCosmosDB/Gallery/AI" TargetMode="External"/><Relationship Id="rId4" Type="http://schemas.openxmlformats.org/officeDocument/2006/relationships/hyperlink" Target="https://aka.ms/ai/js/chat" TargetMode="Externa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97.xml"/><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0" Type="http://schemas.microsoft.com/office/2007/relationships/hdphoto" Target="../media/hdphoto2.wdp"/><Relationship Id="rId4" Type="http://schemas.openxmlformats.org/officeDocument/2006/relationships/image" Target="../media/image43.svg"/><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hyperlink" Target="https://microsoft.sharepoint.com/:v:/t/DocumentDB/EbRlrh4dVr9HqMBVr8ZQe2MBGRp0LUJdnxnzJZfsqenZVw?e=O75u8k" TargetMode="External"/><Relationship Id="rId2" Type="http://schemas.openxmlformats.org/officeDocument/2006/relationships/notesSlide" Target="../notesSlides/notesSlide5.xml"/><Relationship Id="rId1" Type="http://schemas.openxmlformats.org/officeDocument/2006/relationships/slideLayout" Target="../slideLayouts/slideLayout9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99.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FE7F2-7594-C345-99E2-801E68C39CBF}"/>
              </a:ext>
            </a:extLst>
          </p:cNvPr>
          <p:cNvSpPr txBox="1"/>
          <p:nvPr/>
        </p:nvSpPr>
        <p:spPr>
          <a:xfrm>
            <a:off x="3925891" y="1396314"/>
            <a:ext cx="8011886" cy="2123658"/>
          </a:xfrm>
          <a:prstGeom prst="rect">
            <a:avLst/>
          </a:prstGeom>
          <a:noFill/>
        </p:spPr>
        <p:txBody>
          <a:bodyPr wrap="square" rtlCol="0" anchor="t">
            <a:spAutoFit/>
          </a:bodyPr>
          <a:lstStyle/>
          <a:p>
            <a:pPr algn="l">
              <a:spcBef>
                <a:spcPts val="375"/>
              </a:spcBef>
              <a:spcAft>
                <a:spcPts val="750"/>
              </a:spcAft>
            </a:pPr>
            <a:r>
              <a:rPr lang="en-US" sz="4400" b="1" i="0" dirty="0">
                <a:solidFill>
                  <a:schemeClr val="bg1"/>
                </a:solidFill>
                <a:effectLst/>
                <a:latin typeface="Aptos" panose="020B0004020202020204" pitchFamily="34" charset="0"/>
              </a:rPr>
              <a:t>Architectural Strategies for Large-Scale RAG Pattern Applications</a:t>
            </a:r>
          </a:p>
        </p:txBody>
      </p:sp>
      <p:sp>
        <p:nvSpPr>
          <p:cNvPr id="3" name="TextBox 2">
            <a:extLst>
              <a:ext uri="{FF2B5EF4-FFF2-40B4-BE49-F238E27FC236}">
                <a16:creationId xmlns:a16="http://schemas.microsoft.com/office/drawing/2014/main" id="{43EEEF1E-D858-9C47-9A95-2D236BFD2F31}"/>
              </a:ext>
            </a:extLst>
          </p:cNvPr>
          <p:cNvSpPr txBox="1"/>
          <p:nvPr/>
        </p:nvSpPr>
        <p:spPr>
          <a:xfrm>
            <a:off x="3925891" y="4302696"/>
            <a:ext cx="8011886" cy="61555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400" b="1" i="0" u="none" strike="noStrike" kern="1200" cap="none" spc="0" normalizeH="0" baseline="0" noProof="0" dirty="0">
                <a:ln>
                  <a:noFill/>
                </a:ln>
                <a:solidFill>
                  <a:srgbClr val="BCA045"/>
                </a:solidFill>
                <a:effectLst/>
                <a:uLnTx/>
                <a:uFillTx/>
                <a:latin typeface="Aptos" panose="020B0004020202020204" pitchFamily="34" charset="0"/>
                <a:ea typeface="Calibri" charset="0"/>
                <a:cs typeface="Arial" panose="020B0604020202020204" pitchFamily="34" charset="0"/>
              </a:rPr>
              <a:t>Presenter</a:t>
            </a:r>
          </a:p>
        </p:txBody>
      </p:sp>
      <p:sp>
        <p:nvSpPr>
          <p:cNvPr id="4" name="TextBox 3">
            <a:extLst>
              <a:ext uri="{FF2B5EF4-FFF2-40B4-BE49-F238E27FC236}">
                <a16:creationId xmlns:a16="http://schemas.microsoft.com/office/drawing/2014/main" id="{12D3891A-AA58-D14F-909B-BF581581CD69}"/>
              </a:ext>
            </a:extLst>
          </p:cNvPr>
          <p:cNvSpPr txBox="1"/>
          <p:nvPr/>
        </p:nvSpPr>
        <p:spPr>
          <a:xfrm>
            <a:off x="3925891" y="4918822"/>
            <a:ext cx="8011886"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E7E6E6"/>
                </a:solidFill>
                <a:effectLst/>
                <a:uLnTx/>
                <a:uFillTx/>
                <a:latin typeface="Aptos" panose="020B0004020202020204" pitchFamily="34" charset="0"/>
                <a:ea typeface="Calibri" charset="0"/>
                <a:cs typeface="Arial" panose="020B0604020202020204" pitchFamily="34" charset="0"/>
              </a:rPr>
              <a:t>Title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E7E6E6"/>
                </a:solidFill>
                <a:latin typeface="Aptos" panose="020B0004020202020204" pitchFamily="34" charset="0"/>
                <a:ea typeface="Calibri" charset="0"/>
                <a:cs typeface="Arial" panose="020B0604020202020204" pitchFamily="34" charset="0"/>
              </a:rPr>
              <a:t>Company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E7E6E6"/>
                </a:solidFill>
                <a:latin typeface="Aptos" panose="020B0004020202020204" pitchFamily="34" charset="0"/>
                <a:ea typeface="Calibri" charset="0"/>
                <a:cs typeface="Arial" panose="020B0604020202020204" pitchFamily="34" charset="0"/>
              </a:rPr>
              <a:t>Email/Twitter/etc</a:t>
            </a:r>
          </a:p>
        </p:txBody>
      </p:sp>
    </p:spTree>
    <p:extLst>
      <p:ext uri="{BB962C8B-B14F-4D97-AF65-F5344CB8AC3E}">
        <p14:creationId xmlns:p14="http://schemas.microsoft.com/office/powerpoint/2010/main" val="35004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76DD5BB-C8FB-111D-F74A-0C8BFA9B60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722F6A-0CF4-0728-00B0-679759498FEB}"/>
              </a:ext>
            </a:extLst>
          </p:cNvPr>
          <p:cNvSpPr>
            <a:spLocks noGrp="1"/>
          </p:cNvSpPr>
          <p:nvPr>
            <p:ph type="title" idx="4294967295"/>
          </p:nvPr>
        </p:nvSpPr>
        <p:spPr>
          <a:xfrm>
            <a:off x="588263" y="457200"/>
            <a:ext cx="11018520" cy="553998"/>
          </a:xfrm>
        </p:spPr>
        <p:txBody>
          <a:bodyPr/>
          <a:lstStyle/>
          <a:p>
            <a:pPr algn="ctr"/>
            <a:r>
              <a:rPr lang="en-US"/>
              <a:t>Vector Index Storage</a:t>
            </a:r>
          </a:p>
        </p:txBody>
      </p:sp>
      <p:sp>
        <p:nvSpPr>
          <p:cNvPr id="6" name="!!container">
            <a:extLst>
              <a:ext uri="{FF2B5EF4-FFF2-40B4-BE49-F238E27FC236}">
                <a16:creationId xmlns:a16="http://schemas.microsoft.com/office/drawing/2014/main" id="{5D323DAB-312E-52E8-66B7-985E7E902F5F}"/>
              </a:ext>
              <a:ext uri="{C183D7F6-B498-43B3-948B-1728B52AA6E4}">
                <adec:decorative xmlns:adec="http://schemas.microsoft.com/office/drawing/2017/decorative" val="1"/>
              </a:ext>
            </a:extLst>
          </p:cNvPr>
          <p:cNvSpPr>
            <a:spLocks/>
          </p:cNvSpPr>
          <p:nvPr/>
        </p:nvSpPr>
        <p:spPr bwMode="auto">
          <a:xfrm>
            <a:off x="862369" y="2224216"/>
            <a:ext cx="4572000" cy="3089189"/>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1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400">
              <a:ln w="3175">
                <a:noFill/>
              </a:ln>
              <a:latin typeface="Aptos" panose="020B0004020202020204" pitchFamily="34" charset="0"/>
              <a:cs typeface="Segoe UI"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solidFill>
                  <a:sysClr val="windowText" lastClr="000000"/>
                </a:solidFill>
              </a:ln>
              <a:effectLst/>
              <a:uLnTx/>
              <a:uFillTx/>
              <a:latin typeface="Aptos" panose="020B0004020202020204" pitchFamily="34" charset="0"/>
              <a:cs typeface="Segoe UI" panose="020B0502040204020203" pitchFamily="34" charset="0"/>
            </a:endParaRPr>
          </a:p>
        </p:txBody>
      </p:sp>
      <p:sp>
        <p:nvSpPr>
          <p:cNvPr id="7" name="!!container">
            <a:extLst>
              <a:ext uri="{FF2B5EF4-FFF2-40B4-BE49-F238E27FC236}">
                <a16:creationId xmlns:a16="http://schemas.microsoft.com/office/drawing/2014/main" id="{7E3D59DB-248F-59A9-58C6-6815148EDFAF}"/>
              </a:ext>
              <a:ext uri="{C183D7F6-B498-43B3-948B-1728B52AA6E4}">
                <adec:decorative xmlns:adec="http://schemas.microsoft.com/office/drawing/2017/decorative" val="1"/>
              </a:ext>
            </a:extLst>
          </p:cNvPr>
          <p:cNvSpPr>
            <a:spLocks/>
          </p:cNvSpPr>
          <p:nvPr/>
        </p:nvSpPr>
        <p:spPr bwMode="auto">
          <a:xfrm>
            <a:off x="6757631" y="2224216"/>
            <a:ext cx="4572000" cy="3089189"/>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defTabSz="914367" fontAlgn="base">
              <a:spcBef>
                <a:spcPct val="0"/>
              </a:spcBef>
              <a:spcAft>
                <a:spcPct val="0"/>
              </a:spcAft>
              <a:defRPr/>
            </a:pPr>
            <a:endParaRPr lang="en-US" sz="1600">
              <a:ln w="3175">
                <a:noFill/>
              </a:ln>
              <a:latin typeface="Aptos" panose="020B0004020202020204" pitchFamily="34" charset="0"/>
              <a:cs typeface="Segoe UI" pitchFamily="34" charset="0"/>
            </a:endParaRPr>
          </a:p>
        </p:txBody>
      </p:sp>
      <p:sp>
        <p:nvSpPr>
          <p:cNvPr id="3" name="TextBox 2">
            <a:extLst>
              <a:ext uri="{FF2B5EF4-FFF2-40B4-BE49-F238E27FC236}">
                <a16:creationId xmlns:a16="http://schemas.microsoft.com/office/drawing/2014/main" id="{82B95AD0-16BD-95FF-3CB2-808F33211728}"/>
              </a:ext>
            </a:extLst>
          </p:cNvPr>
          <p:cNvSpPr txBox="1"/>
          <p:nvPr/>
        </p:nvSpPr>
        <p:spPr>
          <a:xfrm>
            <a:off x="8224496" y="2474817"/>
            <a:ext cx="1638270" cy="553998"/>
          </a:xfrm>
          <a:prstGeom prst="rect">
            <a:avLst/>
          </a:prstGeom>
          <a:noFill/>
          <a:ln>
            <a:noFill/>
          </a:ln>
        </p:spPr>
        <p:txBody>
          <a:bodyPr wrap="none" lIns="0" tIns="0" rIns="0" bIns="0" rtlCol="0">
            <a:spAutoFit/>
          </a:bodyPr>
          <a:lstStyle/>
          <a:p>
            <a:pPr algn="ctr"/>
            <a:r>
              <a:rPr lang="en-US" sz="3600" b="1">
                <a:ln w="3175">
                  <a:noFill/>
                </a:ln>
                <a:latin typeface="Aptos" panose="020B0004020202020204" pitchFamily="34" charset="0"/>
                <a:cs typeface="Segoe UI" panose="020B0502040204020203" pitchFamily="34" charset="0"/>
              </a:rPr>
              <a:t>On Disk</a:t>
            </a:r>
            <a:endParaRPr kumimoji="0" lang="en-US" sz="3600" b="1" i="0" u="none" strike="noStrike" kern="1200" cap="none" spc="0" normalizeH="0" baseline="0" noProof="0">
              <a:ln w="3175">
                <a:noFill/>
              </a:ln>
              <a:effectLst/>
              <a:uLnTx/>
              <a:uFillTx/>
              <a:latin typeface="Aptos" panose="020B0004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79F8B688-0D19-231F-ECBD-5739AA62C834}"/>
              </a:ext>
            </a:extLst>
          </p:cNvPr>
          <p:cNvSpPr txBox="1"/>
          <p:nvPr/>
        </p:nvSpPr>
        <p:spPr>
          <a:xfrm>
            <a:off x="1337194" y="2471070"/>
            <a:ext cx="3729076" cy="553998"/>
          </a:xfrm>
          <a:prstGeom prst="rect">
            <a:avLst/>
          </a:prstGeom>
          <a:noFill/>
          <a:ln>
            <a:noFill/>
          </a:ln>
        </p:spPr>
        <p:txBody>
          <a:bodyPr wrap="square" lIns="0" tIns="0" rIns="0" bIns="0" rtlCol="0">
            <a:spAutoFit/>
          </a:bodyPr>
          <a:lstStyle/>
          <a:p>
            <a:pPr algn="ctr"/>
            <a:r>
              <a:rPr lang="en-US" sz="3600" b="1">
                <a:ln w="3175">
                  <a:noFill/>
                </a:ln>
                <a:latin typeface="Aptos" panose="020B0004020202020204" pitchFamily="34" charset="0"/>
                <a:cs typeface="Segoe UI" panose="020B0502040204020203" pitchFamily="34" charset="0"/>
              </a:rPr>
              <a:t>In Memory</a:t>
            </a:r>
            <a:endParaRPr kumimoji="0" lang="en-US" sz="3600" b="1" i="0" u="none" strike="noStrike" kern="1200" cap="none" spc="0" normalizeH="0" baseline="0" noProof="0">
              <a:ln w="3175">
                <a:noFill/>
              </a:ln>
              <a:effectLst/>
              <a:uLnTx/>
              <a:uFillTx/>
              <a:latin typeface="Aptos" panose="020B0004020202020204" pitchFamily="34" charset="0"/>
              <a:cs typeface="Segoe UI" panose="020B0502040204020203" pitchFamily="34" charset="0"/>
            </a:endParaRPr>
          </a:p>
        </p:txBody>
      </p:sp>
      <p:sp>
        <p:nvSpPr>
          <p:cNvPr id="2" name="TextBox 1">
            <a:extLst>
              <a:ext uri="{FF2B5EF4-FFF2-40B4-BE49-F238E27FC236}">
                <a16:creationId xmlns:a16="http://schemas.microsoft.com/office/drawing/2014/main" id="{A9E9D16B-ADD9-78DC-EF4F-A49DBEF64D37}"/>
              </a:ext>
            </a:extLst>
          </p:cNvPr>
          <p:cNvSpPr txBox="1"/>
          <p:nvPr/>
        </p:nvSpPr>
        <p:spPr>
          <a:xfrm>
            <a:off x="1081805" y="3663083"/>
            <a:ext cx="4239853" cy="984885"/>
          </a:xfrm>
          <a:prstGeom prst="rect">
            <a:avLst/>
          </a:prstGeom>
          <a:noFill/>
          <a:ln>
            <a:noFill/>
          </a:ln>
        </p:spPr>
        <p:txBody>
          <a:bodyPr wrap="square" lIns="0" tIns="0" rIns="0" bIns="0" rtlCol="0">
            <a:spAutoFit/>
          </a:bodyPr>
          <a:lstStyle/>
          <a:p>
            <a:pPr defTabSz="914367" fontAlgn="base">
              <a:spcBef>
                <a:spcPct val="0"/>
              </a:spcBef>
              <a:spcAft>
                <a:spcPct val="0"/>
              </a:spcAft>
              <a:defRPr/>
            </a:pPr>
            <a:r>
              <a:rPr lang="en-US" sz="3200">
                <a:ln w="3175">
                  <a:noFill/>
                </a:ln>
                <a:latin typeface="Aptos" panose="020B0004020202020204" pitchFamily="34" charset="0"/>
                <a:cs typeface="Segoe UI" pitchFamily="34" charset="0"/>
              </a:rPr>
              <a:t>+ Fast</a:t>
            </a:r>
          </a:p>
          <a:p>
            <a:pPr defTabSz="914367" fontAlgn="base">
              <a:spcBef>
                <a:spcPct val="0"/>
              </a:spcBef>
              <a:spcAft>
                <a:spcPct val="0"/>
              </a:spcAft>
              <a:defRPr/>
            </a:pPr>
            <a:r>
              <a:rPr lang="en-US" sz="3200">
                <a:ln w="3175">
                  <a:noFill/>
                </a:ln>
                <a:latin typeface="Aptos" panose="020B0004020202020204" pitchFamily="34" charset="0"/>
                <a:cs typeface="Segoe UI" pitchFamily="34" charset="0"/>
              </a:rPr>
              <a:t>- Expensive</a:t>
            </a:r>
            <a:endParaRPr lang="en-US" sz="2800"/>
          </a:p>
        </p:txBody>
      </p:sp>
      <p:sp>
        <p:nvSpPr>
          <p:cNvPr id="8" name="TextBox 7">
            <a:extLst>
              <a:ext uri="{FF2B5EF4-FFF2-40B4-BE49-F238E27FC236}">
                <a16:creationId xmlns:a16="http://schemas.microsoft.com/office/drawing/2014/main" id="{FB40F690-FAED-28A3-38DF-836283C96014}"/>
              </a:ext>
            </a:extLst>
          </p:cNvPr>
          <p:cNvSpPr txBox="1"/>
          <p:nvPr/>
        </p:nvSpPr>
        <p:spPr>
          <a:xfrm>
            <a:off x="6923704" y="3663083"/>
            <a:ext cx="4239853" cy="984885"/>
          </a:xfrm>
          <a:prstGeom prst="rect">
            <a:avLst/>
          </a:prstGeom>
          <a:noFill/>
          <a:ln>
            <a:noFill/>
          </a:ln>
        </p:spPr>
        <p:txBody>
          <a:bodyPr wrap="square" lIns="0" tIns="0" rIns="0" bIns="0" rtlCol="0">
            <a:spAutoFit/>
          </a:bodyPr>
          <a:lstStyle/>
          <a:p>
            <a:pPr defTabSz="914367" fontAlgn="base">
              <a:spcBef>
                <a:spcPct val="0"/>
              </a:spcBef>
              <a:spcAft>
                <a:spcPct val="0"/>
              </a:spcAft>
              <a:defRPr/>
            </a:pPr>
            <a:r>
              <a:rPr lang="en-US" sz="3200">
                <a:ln w="3175">
                  <a:noFill/>
                </a:ln>
                <a:latin typeface="Aptos" panose="020B0004020202020204" pitchFamily="34" charset="0"/>
                <a:cs typeface="Segoe UI" pitchFamily="34" charset="0"/>
              </a:rPr>
              <a:t>+ Cheap</a:t>
            </a:r>
          </a:p>
          <a:p>
            <a:pPr defTabSz="914367" fontAlgn="base">
              <a:spcBef>
                <a:spcPct val="0"/>
              </a:spcBef>
              <a:spcAft>
                <a:spcPct val="0"/>
              </a:spcAft>
              <a:defRPr/>
            </a:pPr>
            <a:r>
              <a:rPr lang="en-US" sz="3200">
                <a:ln w="3175">
                  <a:noFill/>
                </a:ln>
                <a:latin typeface="Aptos" panose="020B0004020202020204" pitchFamily="34" charset="0"/>
                <a:cs typeface="Segoe UI" pitchFamily="34" charset="0"/>
              </a:rPr>
              <a:t> - Slow</a:t>
            </a:r>
            <a:endParaRPr lang="en-US" sz="2800"/>
          </a:p>
        </p:txBody>
      </p:sp>
    </p:spTree>
    <p:extLst>
      <p:ext uri="{BB962C8B-B14F-4D97-AF65-F5344CB8AC3E}">
        <p14:creationId xmlns:p14="http://schemas.microsoft.com/office/powerpoint/2010/main" val="3651194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P spid="5" grpId="0" animBg="1"/>
      <p:bldP spid="2"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a:xfrm>
            <a:off x="588263" y="457200"/>
            <a:ext cx="11018520" cy="615553"/>
          </a:xfrm>
        </p:spPr>
        <p:txBody>
          <a:bodyPr/>
          <a:lstStyle/>
          <a:p>
            <a:pPr algn="ctr"/>
            <a:r>
              <a:rPr lang="en-US" sz="4000" err="1">
                <a:solidFill>
                  <a:sysClr val="windowText" lastClr="000000"/>
                </a:solidFill>
                <a:latin typeface="+mj-lt"/>
              </a:rPr>
              <a:t>GenAI</a:t>
            </a:r>
            <a:r>
              <a:rPr lang="en-US" sz="4000">
                <a:solidFill>
                  <a:sysClr val="windowText" lastClr="000000"/>
                </a:solidFill>
                <a:latin typeface="+mj-lt"/>
              </a:rPr>
              <a:t> use cases</a:t>
            </a:r>
            <a:r>
              <a:rPr lang="en-US" sz="4000">
                <a:ln w="3175">
                  <a:noFill/>
                </a:ln>
                <a:solidFill>
                  <a:sysClr val="windowText" lastClr="000000"/>
                </a:solidFill>
                <a:latin typeface="+mj-lt"/>
                <a:cs typeface="Segoe UI" panose="020B0502040204020203" pitchFamily="34" charset="0"/>
              </a:rPr>
              <a:t> with Azure Cosmos DB</a:t>
            </a:r>
            <a:endParaRPr lang="en-US" sz="4000">
              <a:solidFill>
                <a:sysClr val="windowText" lastClr="000000"/>
              </a:solidFill>
            </a:endParaRPr>
          </a:p>
        </p:txBody>
      </p:sp>
      <p:sp>
        <p:nvSpPr>
          <p:cNvPr id="28"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noFill/>
                <a:effectLst/>
                <a:uLnTx/>
                <a:uFillTx/>
                <a:latin typeface="Aptos" panose="020B0004020202020204" pitchFamily="34" charset="0"/>
                <a:ea typeface="+mn-ea"/>
                <a:cs typeface="+mn-cs"/>
              </a:rPr>
              <a:t>a</a:t>
            </a:r>
          </a:p>
        </p:txBody>
      </p:sp>
      <p:cxnSp>
        <p:nvCxnSpPr>
          <p:cNvPr id="30"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1"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2"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5790F0-B42A-F90D-017B-F6A1AE8FC9A9}"/>
              </a:ext>
            </a:extLst>
          </p:cNvPr>
          <p:cNvSpPr txBox="1"/>
          <p:nvPr/>
        </p:nvSpPr>
        <p:spPr>
          <a:xfrm>
            <a:off x="1420913" y="1241114"/>
            <a:ext cx="885139" cy="437120"/>
          </a:xfrm>
          <a:prstGeom prst="roundRect">
            <a:avLst>
              <a:gd name="adj" fmla="val 50000"/>
            </a:avLst>
          </a:prstGeom>
          <a:solidFill>
            <a:srgbClr val="BCA045"/>
          </a:soli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ea typeface="+mn-ea"/>
                <a:cs typeface="+mn-cs"/>
              </a:rPr>
              <a:t>What</a:t>
            </a:r>
          </a:p>
        </p:txBody>
      </p:sp>
      <p:sp>
        <p:nvSpPr>
          <p:cNvPr id="21" name="TextBox 20">
            <a:extLst>
              <a:ext uri="{FF2B5EF4-FFF2-40B4-BE49-F238E27FC236}">
                <a16:creationId xmlns:a16="http://schemas.microsoft.com/office/drawing/2014/main" id="{3CB03715-2322-7CC5-A648-BCD55312E945}"/>
              </a:ext>
            </a:extLst>
          </p:cNvPr>
          <p:cNvSpPr txBox="1"/>
          <p:nvPr/>
        </p:nvSpPr>
        <p:spPr>
          <a:xfrm>
            <a:off x="5653430" y="1241114"/>
            <a:ext cx="885139" cy="437120"/>
          </a:xfrm>
          <a:prstGeom prst="roundRect">
            <a:avLst>
              <a:gd name="adj" fmla="val 50000"/>
            </a:avLst>
          </a:prstGeom>
          <a:solidFill>
            <a:srgbClr val="BCA045"/>
          </a:soli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ea typeface="+mn-ea"/>
                <a:cs typeface="+mn-cs"/>
              </a:rPr>
              <a:t>Why</a:t>
            </a:r>
          </a:p>
        </p:txBody>
      </p:sp>
      <p:sp>
        <p:nvSpPr>
          <p:cNvPr id="23"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solidFill>
            <a:srgbClr val="BCA045"/>
          </a:soli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ea typeface="+mn-ea"/>
                <a:cs typeface="+mn-cs"/>
              </a:rPr>
              <a:t>When</a:t>
            </a:r>
          </a:p>
        </p:txBody>
      </p:sp>
      <p:sp>
        <p:nvSpPr>
          <p:cNvPr id="37" name="Rectangle 36">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007864"/>
                </a:solidFill>
                <a:effectLst/>
                <a:uLnTx/>
                <a:uFillTx/>
                <a:latin typeface="Aptos" panose="020B0004020202020204" pitchFamily="34" charset="0"/>
                <a:ea typeface="+mn-ea"/>
                <a:cs typeface="Segoe UI" panose="020B0502040204020203" pitchFamily="34" charset="0"/>
              </a:rPr>
              <a:t>Semantic Caching</a:t>
            </a:r>
          </a:p>
        </p:txBody>
      </p:sp>
      <p:sp>
        <p:nvSpPr>
          <p:cNvPr id="38" name="Rectangle 37">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Drastically reduces latency </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Saves on Token consumption</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Reduces costs and latency for LLM</a:t>
            </a:r>
          </a:p>
        </p:txBody>
      </p:sp>
      <p:sp>
        <p:nvSpPr>
          <p:cNvPr id="40" name="Rectangle 39">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Conversational context</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UX improvements</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LLM optimizations</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Auditing</a:t>
            </a:r>
          </a:p>
        </p:txBody>
      </p:sp>
      <p:sp>
        <p:nvSpPr>
          <p:cNvPr id="41" name="Rectangle 40">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007864"/>
                </a:solidFill>
                <a:effectLst/>
                <a:uLnTx/>
                <a:uFillTx/>
                <a:latin typeface="Aptos" panose="020B0004020202020204" pitchFamily="34" charset="0"/>
                <a:ea typeface="+mn-ea"/>
                <a:cs typeface="Segoe UI" panose="020B0502040204020203" pitchFamily="34" charset="0"/>
              </a:rPr>
              <a:t>Chat History</a:t>
            </a:r>
          </a:p>
        </p:txBody>
      </p:sp>
      <p:sp>
        <p:nvSpPr>
          <p:cNvPr id="42" name="Rectangle 41">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007864"/>
                </a:solidFill>
                <a:effectLst/>
                <a:uLnTx/>
                <a:uFillTx/>
                <a:latin typeface="Aptos" panose="020B0004020202020204" pitchFamily="34" charset="0"/>
                <a:ea typeface="+mn-ea"/>
                <a:cs typeface="Segoe UI" panose="020B0502040204020203" pitchFamily="34" charset="0"/>
              </a:rPr>
              <a:t>Retrieval Augmented Generation (RAG)</a:t>
            </a:r>
          </a:p>
        </p:txBody>
      </p:sp>
      <p:sp>
        <p:nvSpPr>
          <p:cNvPr id="43" name="Rectangle 42">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007864"/>
                </a:solidFill>
                <a:effectLst/>
                <a:uLnTx/>
                <a:uFillTx/>
                <a:latin typeface="Aptos" panose="020B0004020202020204" pitchFamily="34" charset="0"/>
                <a:ea typeface="+mn-ea"/>
                <a:cs typeface="Segoe UI" panose="020B0502040204020203" pitchFamily="34" charset="0"/>
              </a:rPr>
              <a:t>Vector + Operational Database</a:t>
            </a:r>
          </a:p>
        </p:txBody>
      </p:sp>
      <p:sp>
        <p:nvSpPr>
          <p:cNvPr id="44" name="Rectangle 43">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Personalize LLM on your data</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Cheaper than fine tuning</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Faster iteration on new data</a:t>
            </a:r>
          </a:p>
        </p:txBody>
      </p:sp>
      <p:sp>
        <p:nvSpPr>
          <p:cNvPr id="45" name="Rectangle 44">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No ETL</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Consistent data</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Reduce complexity &amp; costs</a:t>
            </a:r>
          </a:p>
        </p:txBody>
      </p:sp>
      <p:sp>
        <p:nvSpPr>
          <p:cNvPr id="46" name="Rectangle 45">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Slow moving / static content</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FAQs, Policies…</a:t>
            </a:r>
          </a:p>
        </p:txBody>
      </p:sp>
      <p:sp>
        <p:nvSpPr>
          <p:cNvPr id="47" name="Rectangle 46">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A MUST for Chat sessions</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Improving cost &amp; performance</a:t>
            </a:r>
          </a:p>
        </p:txBody>
      </p:sp>
      <p:sp>
        <p:nvSpPr>
          <p:cNvPr id="48" name="Rectangle 47">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Any workload for </a:t>
            </a:r>
            <a:r>
              <a:rPr kumimoji="0" lang="en-US" sz="1600" i="0" u="none" strike="noStrike" kern="0" cap="none" spc="0" normalizeH="0" baseline="0" noProof="0" err="1">
                <a:ln>
                  <a:noFill/>
                </a:ln>
                <a:effectLst/>
                <a:uLnTx/>
                <a:uFillTx/>
                <a:latin typeface="Aptos" panose="020B0004020202020204" pitchFamily="34" charset="0"/>
                <a:ea typeface="+mn-ea"/>
                <a:cs typeface="Segoe UI" panose="020B0502040204020203" pitchFamily="34" charset="0"/>
              </a:rPr>
              <a:t>GenAI</a:t>
            </a: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 apps</a:t>
            </a:r>
          </a:p>
        </p:txBody>
      </p:sp>
      <p:sp>
        <p:nvSpPr>
          <p:cNvPr id="49" name="Rectangle 48">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Data &amp; vectors together</a:t>
            </a:r>
          </a:p>
          <a:p>
            <a:pPr marL="0" marR="0" lvl="2" indent="0" algn="l" defTabSz="914102" rtl="0" eaLnBrk="1" fontAlgn="base" latinLnBrk="0" hangingPunct="1">
              <a:lnSpc>
                <a:spcPct val="90000"/>
              </a:lnSpc>
              <a:spcBef>
                <a:spcPts val="600"/>
              </a:spcBef>
              <a:spcAft>
                <a:spcPts val="0"/>
              </a:spcAft>
              <a:buClrTx/>
              <a:buSzTx/>
              <a:buFontTx/>
              <a:buNone/>
              <a:tabLst/>
              <a:defRPr/>
            </a:pPr>
            <a:r>
              <a:rPr kumimoji="0" lang="en-US" sz="1600" i="0" u="none" strike="noStrike" kern="0" cap="none" spc="0" normalizeH="0" baseline="0" noProof="0">
                <a:ln>
                  <a:noFill/>
                </a:ln>
                <a:effectLst/>
                <a:uLnTx/>
                <a:uFillTx/>
                <a:latin typeface="Aptos" panose="020B0004020202020204" pitchFamily="34" charset="0"/>
                <a:ea typeface="+mn-ea"/>
                <a:cs typeface="Segoe UI" panose="020B0502040204020203" pitchFamily="34" charset="0"/>
              </a:rPr>
              <a:t>Cosmos DB scale &amp; performance</a:t>
            </a:r>
          </a:p>
        </p:txBody>
      </p:sp>
    </p:spTree>
    <p:extLst>
      <p:ext uri="{BB962C8B-B14F-4D97-AF65-F5344CB8AC3E}">
        <p14:creationId xmlns:p14="http://schemas.microsoft.com/office/powerpoint/2010/main" val="374590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0" grpId="0"/>
      <p:bldP spid="41" grpId="0"/>
      <p:bldP spid="42" grpId="0"/>
      <p:bldP spid="43" grpId="0"/>
      <p:bldP spid="44" grpId="0"/>
      <p:bldP spid="45" grpId="0"/>
      <p:bldP spid="46" grpId="0"/>
      <p:bldP spid="47"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13F3CBBD-9350-EA58-F67D-ABA46A8DB1FB}"/>
            </a:ext>
          </a:extLst>
        </p:cNvPr>
        <p:cNvGrpSpPr/>
        <p:nvPr/>
      </p:nvGrpSpPr>
      <p:grpSpPr>
        <a:xfrm>
          <a:off x="0" y="0"/>
          <a:ext cx="0" cy="0"/>
          <a:chOff x="0" y="0"/>
          <a:chExt cx="0" cy="0"/>
        </a:xfrm>
      </p:grpSpPr>
      <p:sp>
        <p:nvSpPr>
          <p:cNvPr id="96" name="Rectangle: Rounded Corners 95" descr="Background color wipe animation effect">
            <a:extLst>
              <a:ext uri="{FF2B5EF4-FFF2-40B4-BE49-F238E27FC236}">
                <a16:creationId xmlns:a16="http://schemas.microsoft.com/office/drawing/2014/main" id="{E32F58B5-65FC-192B-ABEA-90FE81D0CE41}"/>
              </a:ext>
            </a:extLst>
          </p:cNvPr>
          <p:cNvSpPr/>
          <p:nvPr/>
        </p:nvSpPr>
        <p:spPr bwMode="auto">
          <a:xfrm>
            <a:off x="1524" y="0"/>
            <a:ext cx="12188952" cy="6858000"/>
          </a:xfrm>
          <a:prstGeom prst="roundRect">
            <a:avLst>
              <a:gd name="adj" fmla="val 0"/>
            </a:avLst>
          </a:prstGeom>
          <a:no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Aptos" panose="020B0004020202020204" pitchFamily="34" charset="0"/>
              <a:cs typeface="Segoe UI" pitchFamily="34" charset="0"/>
            </a:endParaRPr>
          </a:p>
        </p:txBody>
      </p:sp>
      <p:sp>
        <p:nvSpPr>
          <p:cNvPr id="17" name="Rectangle: Rounded Corners 16">
            <a:extLst>
              <a:ext uri="{FF2B5EF4-FFF2-40B4-BE49-F238E27FC236}">
                <a16:creationId xmlns:a16="http://schemas.microsoft.com/office/drawing/2014/main" id="{26CAC7B7-1394-A47F-B343-FB3B793B6E7E}"/>
              </a:ext>
              <a:ext uri="{C183D7F6-B498-43B3-948B-1728B52AA6E4}">
                <adec:decorative xmlns:adec="http://schemas.microsoft.com/office/drawing/2017/decorative" val="0"/>
              </a:ext>
            </a:extLst>
          </p:cNvPr>
          <p:cNvSpPr/>
          <p:nvPr/>
        </p:nvSpPr>
        <p:spPr bwMode="auto">
          <a:xfrm>
            <a:off x="3089244" y="911538"/>
            <a:ext cx="5532252" cy="985885"/>
          </a:xfrm>
          <a:prstGeom prst="roundRect">
            <a:avLst>
              <a:gd name="adj" fmla="val 36259"/>
            </a:avLst>
          </a:prstGeom>
          <a:solidFill>
            <a:srgbClr val="007864"/>
          </a:soli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Aptos" panose="020B0004020202020204" pitchFamily="34" charset="0"/>
                <a:cs typeface="Segoe UI" pitchFamily="34" charset="0"/>
              </a:rPr>
              <a:t>Azure Cosmos DB for NoSQL</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Aptos" panose="020B0004020202020204" pitchFamily="34" charset="0"/>
                <a:cs typeface="Segoe UI" pitchFamily="34" charset="0"/>
              </a:rPr>
              <a:t>Today</a:t>
            </a: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Aptos" panose="020B0004020202020204" pitchFamily="34" charset="0"/>
              <a:cs typeface="Segoe UI" pitchFamily="34" charset="0"/>
            </a:endParaRPr>
          </a:p>
        </p:txBody>
      </p:sp>
      <p:sp>
        <p:nvSpPr>
          <p:cNvPr id="4" name="!!container">
            <a:extLst>
              <a:ext uri="{FF2B5EF4-FFF2-40B4-BE49-F238E27FC236}">
                <a16:creationId xmlns:a16="http://schemas.microsoft.com/office/drawing/2014/main" id="{77375FA9-0B0F-A2A0-310C-DBB7B603AA5B}"/>
              </a:ext>
              <a:ext uri="{C183D7F6-B498-43B3-948B-1728B52AA6E4}">
                <adec:decorative xmlns:adec="http://schemas.microsoft.com/office/drawing/2017/decorative" val="1"/>
              </a:ext>
            </a:extLst>
          </p:cNvPr>
          <p:cNvSpPr>
            <a:spLocks/>
          </p:cNvSpPr>
          <p:nvPr/>
        </p:nvSpPr>
        <p:spPr bwMode="auto">
          <a:xfrm>
            <a:off x="559484" y="2669613"/>
            <a:ext cx="3389756" cy="2052250"/>
          </a:xfrm>
          <a:prstGeom prst="roundRect">
            <a:avLst>
              <a:gd name="adj" fmla="val 9452"/>
            </a:avLst>
          </a:prstGeom>
          <a:solidFill>
            <a:srgbClr val="FFFFFF"/>
          </a:solidFill>
          <a:ln w="28575" cap="rnd">
            <a:solidFill>
              <a:srgbClr val="BCA045"/>
            </a:solidFill>
            <a:headEnd type="none" w="lg" len="med"/>
            <a:tailEnd type="none" w="lg" len="sm"/>
          </a:ln>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Native Vector Indexing and Search</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effectLst/>
                <a:uLnTx/>
                <a:uFillTx/>
                <a:latin typeface="Aptos" panose="020B0004020202020204" pitchFamily="34" charset="0"/>
                <a:cs typeface="Segoe UI" panose="020B0502040204020203" pitchFamily="34" charset="0"/>
              </a:rPr>
              <a:t>Public Preview</a:t>
            </a:r>
            <a:endParaRPr kumimoji="0" lang="en-US" sz="1000" b="0" i="0" u="none" strike="noStrike" kern="1200" cap="none" spc="0" normalizeH="0" baseline="0" noProof="0">
              <a:ln w="3175">
                <a:noFill/>
              </a:ln>
              <a:effectLst/>
              <a:uLnTx/>
              <a:uFillTx/>
              <a:latin typeface="Aptos" panose="020B0004020202020204" pitchFamily="34" charset="0"/>
              <a:cs typeface="Segoe UI" pitchFamily="34" charset="0"/>
            </a:endParaRPr>
          </a:p>
        </p:txBody>
      </p:sp>
      <p:sp>
        <p:nvSpPr>
          <p:cNvPr id="8" name="!!container">
            <a:extLst>
              <a:ext uri="{FF2B5EF4-FFF2-40B4-BE49-F238E27FC236}">
                <a16:creationId xmlns:a16="http://schemas.microsoft.com/office/drawing/2014/main" id="{5AF3953C-2AD8-6ECD-D01F-1BF168029C57}"/>
              </a:ext>
              <a:ext uri="{C183D7F6-B498-43B3-948B-1728B52AA6E4}">
                <adec:decorative xmlns:adec="http://schemas.microsoft.com/office/drawing/2017/decorative" val="1"/>
              </a:ext>
            </a:extLst>
          </p:cNvPr>
          <p:cNvSpPr>
            <a:spLocks/>
          </p:cNvSpPr>
          <p:nvPr/>
        </p:nvSpPr>
        <p:spPr bwMode="auto">
          <a:xfrm>
            <a:off x="4370040" y="2680543"/>
            <a:ext cx="3389756" cy="2052250"/>
          </a:xfrm>
          <a:prstGeom prst="roundRect">
            <a:avLst>
              <a:gd name="adj" fmla="val 9452"/>
            </a:avLst>
          </a:prstGeom>
          <a:solidFill>
            <a:srgbClr val="FFFFFF"/>
          </a:solidFill>
          <a:ln w="28575" cap="rnd">
            <a:solidFill>
              <a:srgbClr val="BCA045"/>
            </a:solidFill>
            <a:headEnd type="none" w="lg" len="med"/>
            <a:tailEnd type="none" w="lg" len="sm"/>
          </a:ln>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err="1">
                <a:ln w="3175">
                  <a:noFill/>
                </a:ln>
                <a:solidFill>
                  <a:srgbClr val="007864"/>
                </a:solidFill>
                <a:effectLst/>
                <a:uLnTx/>
                <a:uFillTx/>
                <a:latin typeface="Aptos" panose="020B0004020202020204" pitchFamily="34" charset="0"/>
                <a:cs typeface="Segoe UI" panose="020B0502040204020203" pitchFamily="34" charset="0"/>
              </a:rPr>
              <a:t>DiskANN</a:t>
            </a:r>
            <a:r>
              <a:rPr kumimoji="0" lang="en-US" sz="24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 Index</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w="3175">
                  <a:noFill/>
                </a:ln>
                <a:effectLst/>
                <a:uLnTx/>
                <a:uFillTx/>
                <a:latin typeface="Aptos" panose="020B0004020202020204" pitchFamily="34" charset="0"/>
                <a:cs typeface="Segoe UI" panose="020B0502040204020203" pitchFamily="34" charset="0"/>
              </a:rPr>
              <a:t>Public</a:t>
            </a:r>
            <a:r>
              <a:rPr kumimoji="0" lang="en-US" sz="1600" i="0" u="none" strike="noStrike" kern="1200" cap="none" spc="0" normalizeH="0" noProof="0">
                <a:ln w="3175">
                  <a:noFill/>
                </a:ln>
                <a:effectLst/>
                <a:uLnTx/>
                <a:uFillTx/>
                <a:latin typeface="Aptos" panose="020B0004020202020204" pitchFamily="34" charset="0"/>
                <a:cs typeface="Segoe UI" panose="020B0502040204020203" pitchFamily="34" charset="0"/>
              </a:rPr>
              <a:t> </a:t>
            </a:r>
            <a:r>
              <a:rPr kumimoji="0" lang="en-US" sz="1600" i="0" u="none" strike="noStrike" kern="1200" cap="none" spc="0" normalizeH="0" baseline="0" noProof="0">
                <a:ln w="3175">
                  <a:noFill/>
                </a:ln>
                <a:effectLst/>
                <a:uLnTx/>
                <a:uFillTx/>
                <a:latin typeface="Aptos" panose="020B0004020202020204" pitchFamily="34" charset="0"/>
                <a:cs typeface="Segoe UI" panose="020B0502040204020203" pitchFamily="34" charset="0"/>
              </a:rPr>
              <a:t>Preview</a:t>
            </a:r>
            <a:endParaRPr kumimoji="0" lang="en-US" sz="1000" i="0" u="none" strike="noStrike" kern="1200" cap="none" spc="0" normalizeH="0" baseline="0" noProof="0">
              <a:ln w="3175">
                <a:noFill/>
              </a:ln>
              <a:effectLst/>
              <a:uLnTx/>
              <a:uFillTx/>
              <a:latin typeface="Aptos" panose="020B0004020202020204" pitchFamily="34" charset="0"/>
              <a:cs typeface="Segoe UI" pitchFamily="34" charset="0"/>
            </a:endParaRPr>
          </a:p>
        </p:txBody>
      </p:sp>
      <p:sp>
        <p:nvSpPr>
          <p:cNvPr id="9" name="!!container">
            <a:extLst>
              <a:ext uri="{FF2B5EF4-FFF2-40B4-BE49-F238E27FC236}">
                <a16:creationId xmlns:a16="http://schemas.microsoft.com/office/drawing/2014/main" id="{279494A1-984D-9526-92A9-629EAD605410}"/>
              </a:ext>
              <a:ext uri="{C183D7F6-B498-43B3-948B-1728B52AA6E4}">
                <adec:decorative xmlns:adec="http://schemas.microsoft.com/office/drawing/2017/decorative" val="1"/>
              </a:ext>
            </a:extLst>
          </p:cNvPr>
          <p:cNvSpPr>
            <a:spLocks/>
          </p:cNvSpPr>
          <p:nvPr/>
        </p:nvSpPr>
        <p:spPr bwMode="auto">
          <a:xfrm>
            <a:off x="8317756" y="2669613"/>
            <a:ext cx="3389756" cy="2052250"/>
          </a:xfrm>
          <a:prstGeom prst="roundRect">
            <a:avLst>
              <a:gd name="adj" fmla="val 9452"/>
            </a:avLst>
          </a:prstGeom>
          <a:solidFill>
            <a:srgbClr val="FFFFFF"/>
          </a:solidFill>
          <a:ln w="28575" cap="rnd">
            <a:solidFill>
              <a:srgbClr val="BCA045"/>
            </a:solidFill>
            <a:headEnd type="none" w="lg" len="med"/>
            <a:tailEnd type="none" w="lg" len="sm"/>
          </a:ln>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Integrations</a:t>
            </a:r>
          </a:p>
          <a:p>
            <a:pPr algn="ctr" defTabSz="914367" fontAlgn="base">
              <a:spcBef>
                <a:spcPct val="0"/>
              </a:spcBef>
              <a:spcAft>
                <a:spcPct val="0"/>
              </a:spcAft>
              <a:defRPr/>
            </a:pPr>
            <a:r>
              <a:rPr lang="en-US" sz="1600" err="1">
                <a:ln w="3175">
                  <a:noFill/>
                </a:ln>
                <a:latin typeface="Aptos" panose="020B0004020202020204" pitchFamily="34" charset="0"/>
                <a:cs typeface="Segoe UI" panose="020B0502040204020203" pitchFamily="34" charset="0"/>
              </a:rPr>
              <a:t>LangChain</a:t>
            </a:r>
            <a:endParaRPr lang="en-US" sz="1600">
              <a:ln w="3175">
                <a:noFill/>
              </a:ln>
              <a:latin typeface="Aptos" panose="020B0004020202020204" pitchFamily="34" charset="0"/>
              <a:cs typeface="Segoe UI" panose="020B0502040204020203" pitchFamily="34" charset="0"/>
            </a:endParaRPr>
          </a:p>
          <a:p>
            <a:pPr algn="ctr" defTabSz="914367" fontAlgn="base">
              <a:spcBef>
                <a:spcPct val="0"/>
              </a:spcBef>
              <a:spcAft>
                <a:spcPct val="0"/>
              </a:spcAft>
              <a:defRPr/>
            </a:pPr>
            <a:r>
              <a:rPr lang="en-US" sz="1600">
                <a:ln w="3175">
                  <a:noFill/>
                </a:ln>
                <a:latin typeface="Aptos" panose="020B0004020202020204" pitchFamily="34" charset="0"/>
                <a:cs typeface="Segoe UI" panose="020B0502040204020203" pitchFamily="34" charset="0"/>
              </a:rPr>
              <a:t>Semantic Kernel </a:t>
            </a:r>
          </a:p>
          <a:p>
            <a:pPr algn="ctr" defTabSz="914367" fontAlgn="base">
              <a:spcBef>
                <a:spcPct val="0"/>
              </a:spcBef>
              <a:spcAft>
                <a:spcPct val="0"/>
              </a:spcAft>
              <a:defRPr/>
            </a:pPr>
            <a:r>
              <a:rPr lang="en-US" sz="1600" err="1">
                <a:ln w="3175">
                  <a:noFill/>
                </a:ln>
                <a:latin typeface="Aptos" panose="020B0004020202020204" pitchFamily="34" charset="0"/>
                <a:cs typeface="Segoe UI" panose="020B0502040204020203" pitchFamily="34" charset="0"/>
              </a:rPr>
              <a:t>LlamaIndex</a:t>
            </a:r>
            <a:endParaRPr lang="en-US" sz="1600">
              <a:ln w="3175">
                <a:noFill/>
              </a:ln>
              <a:latin typeface="Aptos" panose="020B0004020202020204" pitchFamily="34" charset="0"/>
              <a:cs typeface="Segoe UI" panose="020B0502040204020203" pitchFamily="34" charset="0"/>
            </a:endParaRPr>
          </a:p>
          <a:p>
            <a:pPr algn="ctr" defTabSz="914367" fontAlgn="base">
              <a:spcBef>
                <a:spcPct val="0"/>
              </a:spcBef>
              <a:spcAft>
                <a:spcPct val="0"/>
              </a:spcAft>
              <a:defRPr/>
            </a:pPr>
            <a:r>
              <a:rPr lang="en-US" sz="1600" err="1">
                <a:ln w="3175">
                  <a:noFill/>
                </a:ln>
                <a:latin typeface="Aptos" panose="020B0004020202020204" pitchFamily="34" charset="0"/>
                <a:cs typeface="Segoe UI" panose="020B0502040204020203" pitchFamily="34" charset="0"/>
              </a:rPr>
              <a:t>PromptFlow</a:t>
            </a:r>
            <a:endParaRPr kumimoji="0" lang="en-US" sz="1600" b="0"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endParaRPr>
          </a:p>
        </p:txBody>
      </p:sp>
    </p:spTree>
    <p:extLst>
      <p:ext uri="{BB962C8B-B14F-4D97-AF65-F5344CB8AC3E}">
        <p14:creationId xmlns:p14="http://schemas.microsoft.com/office/powerpoint/2010/main" val="54656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 3.7037E-6 L 0 0.03541 " pathEditMode="relative" rAng="0" ptsTypes="AA">
                                      <p:cBhvr>
                                        <p:cTn id="9" dur="700" spd="-100000" fill="hold"/>
                                        <p:tgtEl>
                                          <p:spTgt spid="17"/>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4"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E6799B9-292A-20A3-9A5F-5EC4A1DBBD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6DEF56-150A-6FC6-E500-F86942A85564}"/>
              </a:ext>
            </a:extLst>
          </p:cNvPr>
          <p:cNvSpPr>
            <a:spLocks noGrp="1"/>
          </p:cNvSpPr>
          <p:nvPr>
            <p:ph type="title" idx="4294967295"/>
          </p:nvPr>
        </p:nvSpPr>
        <p:spPr>
          <a:xfrm>
            <a:off x="588263" y="457200"/>
            <a:ext cx="11018520" cy="553998"/>
          </a:xfrm>
        </p:spPr>
        <p:txBody>
          <a:bodyPr/>
          <a:lstStyle/>
          <a:p>
            <a:pPr algn="ctr"/>
            <a:r>
              <a:rPr lang="en-US"/>
              <a:t>Vector Search in Azure Cosmos DB for NoSQL</a:t>
            </a:r>
          </a:p>
        </p:txBody>
      </p:sp>
      <p:sp>
        <p:nvSpPr>
          <p:cNvPr id="6" name="!!container">
            <a:extLst>
              <a:ext uri="{FF2B5EF4-FFF2-40B4-BE49-F238E27FC236}">
                <a16:creationId xmlns:a16="http://schemas.microsoft.com/office/drawing/2014/main" id="{A3566966-FC45-C6A6-4819-863AC04FE94C}"/>
              </a:ext>
              <a:ext uri="{C183D7F6-B498-43B3-948B-1728B52AA6E4}">
                <adec:decorative xmlns:adec="http://schemas.microsoft.com/office/drawing/2017/decorative" val="1"/>
              </a:ext>
            </a:extLst>
          </p:cNvPr>
          <p:cNvSpPr>
            <a:spLocks/>
          </p:cNvSpPr>
          <p:nvPr/>
        </p:nvSpPr>
        <p:spPr bwMode="auto">
          <a:xfrm>
            <a:off x="584200" y="1614488"/>
            <a:ext cx="3389756" cy="2052250"/>
          </a:xfrm>
          <a:prstGeom prst="roundRect">
            <a:avLst>
              <a:gd name="adj" fmla="val 9452"/>
            </a:avLst>
          </a:prstGeom>
          <a:solidFill>
            <a:srgbClr val="FFFFFF"/>
          </a:solidFill>
          <a:ln w="28575" cap="rnd">
            <a:solidFill>
              <a:srgbClr val="BCA045"/>
            </a:solidFill>
            <a:headEnd type="none" w="lg" len="med"/>
            <a:tailEnd type="none" w="lg"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Store data + </a:t>
            </a:r>
            <a:b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vectors together</a:t>
            </a: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solidFill>
                <a:srgbClr val="007864"/>
              </a:solidFill>
              <a:effectLst/>
              <a:uLnTx/>
              <a:uFillTx/>
              <a:latin typeface="Segoe UI Semibold"/>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Reduced Complexity &amp; Cost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Transactional Data &amp; Vectors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Optimized for App Developers</a:t>
            </a:r>
            <a:endPar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endParaRPr>
          </a:p>
        </p:txBody>
      </p:sp>
      <p:sp>
        <p:nvSpPr>
          <p:cNvPr id="7" name="!!container">
            <a:extLst>
              <a:ext uri="{FF2B5EF4-FFF2-40B4-BE49-F238E27FC236}">
                <a16:creationId xmlns:a16="http://schemas.microsoft.com/office/drawing/2014/main" id="{C823E900-0DDF-3310-B4CB-FF564B3AE40C}"/>
              </a:ext>
              <a:ext uri="{C183D7F6-B498-43B3-948B-1728B52AA6E4}">
                <adec:decorative xmlns:adec="http://schemas.microsoft.com/office/drawing/2017/decorative" val="1"/>
              </a:ext>
            </a:extLst>
          </p:cNvPr>
          <p:cNvSpPr>
            <a:spLocks/>
          </p:cNvSpPr>
          <p:nvPr/>
        </p:nvSpPr>
        <p:spPr bwMode="auto">
          <a:xfrm>
            <a:off x="4401122" y="1614488"/>
            <a:ext cx="3389756" cy="2052250"/>
          </a:xfrm>
          <a:prstGeom prst="roundRect">
            <a:avLst>
              <a:gd name="adj" fmla="val 9452"/>
            </a:avLst>
          </a:prstGeom>
          <a:solidFill>
            <a:srgbClr val="FFFFFF"/>
          </a:solidFill>
          <a:ln w="28575" cap="rnd">
            <a:solidFill>
              <a:srgbClr val="BCA045"/>
            </a:solidFill>
            <a:headEnd type="none" w="lg" len="med"/>
            <a:tailEnd type="none" w="lg"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Vector Search</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 Query Filters</a:t>
            </a: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solidFill>
                <a:srgbClr val="007864"/>
              </a:solidFill>
              <a:effectLst/>
              <a:uLnTx/>
              <a:uFillTx/>
              <a:latin typeface="Segoe UI Semibold"/>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Combine with equality, range </a:t>
            </a:r>
            <a:b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&amp; spatial filters</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Optimize query focus </a:t>
            </a:r>
          </a:p>
        </p:txBody>
      </p:sp>
      <p:sp>
        <p:nvSpPr>
          <p:cNvPr id="9" name="!!container">
            <a:extLst>
              <a:ext uri="{FF2B5EF4-FFF2-40B4-BE49-F238E27FC236}">
                <a16:creationId xmlns:a16="http://schemas.microsoft.com/office/drawing/2014/main" id="{4DB12984-4E89-9A4F-82DB-5A4C50F4EC60}"/>
              </a:ext>
              <a:ext uri="{C183D7F6-B498-43B3-948B-1728B52AA6E4}">
                <adec:decorative xmlns:adec="http://schemas.microsoft.com/office/drawing/2017/decorative" val="1"/>
              </a:ext>
            </a:extLst>
          </p:cNvPr>
          <p:cNvSpPr>
            <a:spLocks/>
          </p:cNvSpPr>
          <p:nvPr/>
        </p:nvSpPr>
        <p:spPr bwMode="auto">
          <a:xfrm>
            <a:off x="8217027" y="1614488"/>
            <a:ext cx="3389756" cy="2052250"/>
          </a:xfrm>
          <a:prstGeom prst="roundRect">
            <a:avLst>
              <a:gd name="adj" fmla="val 11283"/>
            </a:avLst>
          </a:prstGeom>
          <a:solidFill>
            <a:srgbClr val="FFFFFF"/>
          </a:solidFill>
          <a:ln w="28575" cap="rnd">
            <a:solidFill>
              <a:srgbClr val="BCA045"/>
            </a:solidFill>
            <a:headEnd type="none" w="lg" len="med"/>
            <a:tailEnd type="none" w="lg"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Flexible</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Indexing</a:t>
            </a: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solidFill>
                <a:srgbClr val="007864"/>
              </a:solidFill>
              <a:effectLst/>
              <a:uLnTx/>
              <a:uFillTx/>
              <a:latin typeface="Segoe UI Semibold"/>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Flat, quantized flat, and </a:t>
            </a:r>
            <a:r>
              <a:rPr kumimoji="0" lang="en-US" sz="1600" b="0" i="0" u="none" strike="noStrike" kern="1200" cap="none" spc="0" normalizeH="0" baseline="0" noProof="0" err="1">
                <a:ln w="3175">
                  <a:noFill/>
                </a:ln>
                <a:effectLst/>
                <a:uLnTx/>
                <a:uFillTx/>
                <a:latin typeface="Segoe UI" panose="020B0502040204020203" pitchFamily="34" charset="0"/>
                <a:ea typeface="+mn-ea"/>
                <a:cs typeface="Segoe UI" pitchFamily="34" charset="0"/>
              </a:rPr>
              <a:t>DiskANN</a:t>
            </a: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 indexing available</a:t>
            </a:r>
          </a:p>
        </p:txBody>
      </p:sp>
      <p:sp>
        <p:nvSpPr>
          <p:cNvPr id="11" name="!!container">
            <a:extLst>
              <a:ext uri="{FF2B5EF4-FFF2-40B4-BE49-F238E27FC236}">
                <a16:creationId xmlns:a16="http://schemas.microsoft.com/office/drawing/2014/main" id="{F50C68CB-9097-F285-61C7-D533B9E5446A}"/>
              </a:ext>
              <a:ext uri="{C183D7F6-B498-43B3-948B-1728B52AA6E4}">
                <adec:decorative xmlns:adec="http://schemas.microsoft.com/office/drawing/2017/decorative" val="1"/>
              </a:ext>
            </a:extLst>
          </p:cNvPr>
          <p:cNvSpPr>
            <a:spLocks/>
          </p:cNvSpPr>
          <p:nvPr/>
        </p:nvSpPr>
        <p:spPr bwMode="auto">
          <a:xfrm>
            <a:off x="584200" y="4070959"/>
            <a:ext cx="11025188" cy="2157635"/>
          </a:xfrm>
          <a:prstGeom prst="roundRect">
            <a:avLst>
              <a:gd name="adj" fmla="val 10702"/>
            </a:avLst>
          </a:prstGeom>
          <a:solidFill>
            <a:srgbClr val="FFFFFF"/>
          </a:solidFill>
          <a:ln w="28575" cap="rnd">
            <a:solidFill>
              <a:srgbClr val="BCA045"/>
            </a:solidFill>
            <a:headEnd type="none" w="lg" len="med"/>
            <a:tailEnd type="none" w="lg"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Azure Cosmos DB for NoSQL Capabilities</a:t>
            </a:r>
            <a:endParaRPr kumimoji="0" lang="en-US" sz="1600" b="0" i="0" u="none" strike="noStrike" kern="1200" cap="none" spc="0" normalizeH="0" baseline="0" noProof="0">
              <a:ln w="3175">
                <a:noFill/>
              </a:ln>
              <a:solidFill>
                <a:srgbClr val="007864"/>
              </a:solidFill>
              <a:effectLst/>
              <a:uLnTx/>
              <a:uFillTx/>
              <a:latin typeface="Segoe UI Semibold"/>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Serverless or provisioned throughput</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Built-in multitenancy </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Instant &amp; dynamic </a:t>
            </a:r>
            <a:r>
              <a:rPr kumimoji="0" lang="en-US" sz="1600" b="0" i="0" u="none" strike="noStrike" kern="1200" cap="none" spc="0" normalizeH="0" baseline="0" noProof="0" err="1">
                <a:ln w="3175">
                  <a:noFill/>
                </a:ln>
                <a:effectLst/>
                <a:uLnTx/>
                <a:uFillTx/>
                <a:latin typeface="Segoe UI" panose="020B0502040204020203" pitchFamily="34" charset="0"/>
                <a:ea typeface="+mn-ea"/>
                <a:cs typeface="Segoe UI" pitchFamily="34" charset="0"/>
              </a:rPr>
              <a:t>autoscale</a:t>
            </a:r>
            <a:endPar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endParaRP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&lt;10ms point-reads</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Globally-replicated</a:t>
            </a:r>
          </a:p>
          <a:p>
            <a:pPr marL="0" marR="0" lvl="0" indent="0" algn="ctr"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effectLst/>
                <a:uLnTx/>
                <a:uFillTx/>
                <a:latin typeface="Segoe UI" panose="020B0502040204020203" pitchFamily="34" charset="0"/>
                <a:ea typeface="+mn-ea"/>
                <a:cs typeface="Segoe UI" pitchFamily="34" charset="0"/>
              </a:rPr>
              <a:t>Industry-leading 99.999% SLA</a:t>
            </a:r>
          </a:p>
        </p:txBody>
      </p:sp>
    </p:spTree>
    <p:extLst>
      <p:ext uri="{BB962C8B-B14F-4D97-AF65-F5344CB8AC3E}">
        <p14:creationId xmlns:p14="http://schemas.microsoft.com/office/powerpoint/2010/main" val="3678116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322DF74-3EE2-1140-6D57-5114B6C813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3DE6C0-E511-1DF0-CBA8-99AEB0611C38}"/>
              </a:ext>
            </a:extLst>
          </p:cNvPr>
          <p:cNvSpPr>
            <a:spLocks noGrp="1"/>
          </p:cNvSpPr>
          <p:nvPr>
            <p:ph type="title" idx="4294967295"/>
          </p:nvPr>
        </p:nvSpPr>
        <p:spPr>
          <a:xfrm>
            <a:off x="588263" y="457200"/>
            <a:ext cx="11018520" cy="553998"/>
          </a:xfrm>
        </p:spPr>
        <p:txBody>
          <a:bodyPr/>
          <a:lstStyle/>
          <a:p>
            <a:pPr algn="ctr"/>
            <a:r>
              <a:rPr lang="en-US"/>
              <a:t>Vector Index Types in Azure Cosmos DB</a:t>
            </a:r>
          </a:p>
        </p:txBody>
      </p:sp>
      <p:sp>
        <p:nvSpPr>
          <p:cNvPr id="6" name="!!container">
            <a:extLst>
              <a:ext uri="{FF2B5EF4-FFF2-40B4-BE49-F238E27FC236}">
                <a16:creationId xmlns:a16="http://schemas.microsoft.com/office/drawing/2014/main" id="{2FC7C454-73B6-4330-EA04-F756F2ED2DB7}"/>
              </a:ext>
              <a:ext uri="{C183D7F6-B498-43B3-948B-1728B52AA6E4}">
                <adec:decorative xmlns:adec="http://schemas.microsoft.com/office/drawing/2017/decorative" val="1"/>
              </a:ext>
            </a:extLst>
          </p:cNvPr>
          <p:cNvSpPr>
            <a:spLocks/>
          </p:cNvSpPr>
          <p:nvPr/>
        </p:nvSpPr>
        <p:spPr bwMode="auto">
          <a:xfrm>
            <a:off x="588263" y="1280160"/>
            <a:ext cx="3200400" cy="492557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600">
              <a:ln w="3175">
                <a:noFill/>
              </a:ln>
              <a:gradFill>
                <a:gsLst>
                  <a:gs pos="60000">
                    <a:srgbClr val="FFFFFF">
                      <a:lumMod val="96000"/>
                      <a:lumOff val="4000"/>
                    </a:srgbClr>
                  </a:gs>
                  <a:gs pos="53147">
                    <a:srgbClr val="FFFFFF"/>
                  </a:gs>
                </a:gsLst>
                <a:path path="circle">
                  <a:fillToRect l="100000" b="100000"/>
                </a:path>
              </a:gradFill>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000">
              <a:ln w="3175">
                <a:noFill/>
              </a:ln>
              <a:gradFill>
                <a:gsLst>
                  <a:gs pos="60000">
                    <a:srgbClr val="FFFFFF">
                      <a:lumMod val="96000"/>
                      <a:lumOff val="4000"/>
                    </a:srgbClr>
                  </a:gs>
                  <a:gs pos="53147">
                    <a:srgbClr val="FFFFFF"/>
                  </a:gs>
                </a:gsLst>
                <a:path path="circle">
                  <a:fillToRect l="100000" b="100000"/>
                </a:path>
              </a:gradFill>
              <a:latin typeface="Aptos" panose="020B0004020202020204" pitchFamily="34" charset="0"/>
              <a:cs typeface="Segoe UI"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solidFill>
                  <a:sysClr val="windowText" lastClr="000000"/>
                </a:solidFill>
              </a:ln>
              <a:solidFill>
                <a:schemeClr val="bg1"/>
              </a:solidFill>
              <a:effectLst/>
              <a:uLnTx/>
              <a:uFillTx/>
              <a:latin typeface="Aptos" panose="020B0004020202020204" pitchFamily="34" charset="0"/>
              <a:cs typeface="Segoe UI" panose="020B0502040204020203" pitchFamily="34" charset="0"/>
            </a:endParaRPr>
          </a:p>
        </p:txBody>
      </p:sp>
      <p:sp>
        <p:nvSpPr>
          <p:cNvPr id="7" name="!!container">
            <a:extLst>
              <a:ext uri="{FF2B5EF4-FFF2-40B4-BE49-F238E27FC236}">
                <a16:creationId xmlns:a16="http://schemas.microsoft.com/office/drawing/2014/main" id="{613332CE-1B89-D99E-73E3-68C1CC0C814F}"/>
              </a:ext>
              <a:ext uri="{C183D7F6-B498-43B3-948B-1728B52AA6E4}">
                <adec:decorative xmlns:adec="http://schemas.microsoft.com/office/drawing/2017/decorative" val="1"/>
              </a:ext>
            </a:extLst>
          </p:cNvPr>
          <p:cNvSpPr>
            <a:spLocks/>
          </p:cNvSpPr>
          <p:nvPr/>
        </p:nvSpPr>
        <p:spPr bwMode="auto">
          <a:xfrm>
            <a:off x="4405185" y="1280160"/>
            <a:ext cx="3200400" cy="492557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defTabSz="914367" fontAlgn="base">
              <a:spcBef>
                <a:spcPct val="0"/>
              </a:spcBef>
              <a:spcAft>
                <a:spcPct val="0"/>
              </a:spcAft>
              <a:defRPr/>
            </a:pPr>
            <a:endParaRPr lang="en-US" sz="2400">
              <a:ln w="3175">
                <a:noFill/>
              </a:ln>
              <a:gradFill>
                <a:gsLst>
                  <a:gs pos="60000">
                    <a:srgbClr val="FFFFFF">
                      <a:lumMod val="96000"/>
                      <a:lumOff val="4000"/>
                    </a:srgbClr>
                  </a:gs>
                  <a:gs pos="53147">
                    <a:srgbClr val="FFFFFF"/>
                  </a:gs>
                </a:gsLst>
                <a:path path="circle">
                  <a:fillToRect l="100000" b="100000"/>
                </a:path>
              </a:gradFill>
              <a:latin typeface="Aptos" panose="020B0004020202020204" pitchFamily="34" charset="0"/>
              <a:cs typeface="Segoe UI" pitchFamily="34" charset="0"/>
            </a:endParaRPr>
          </a:p>
        </p:txBody>
      </p:sp>
      <p:sp>
        <p:nvSpPr>
          <p:cNvPr id="9" name="!!container">
            <a:extLst>
              <a:ext uri="{FF2B5EF4-FFF2-40B4-BE49-F238E27FC236}">
                <a16:creationId xmlns:a16="http://schemas.microsoft.com/office/drawing/2014/main" id="{0B11A6DA-C8E7-F26F-ECBB-29DA673CAA05}"/>
              </a:ext>
              <a:ext uri="{C183D7F6-B498-43B3-948B-1728B52AA6E4}">
                <adec:decorative xmlns:adec="http://schemas.microsoft.com/office/drawing/2017/decorative" val="1"/>
              </a:ext>
            </a:extLst>
          </p:cNvPr>
          <p:cNvSpPr>
            <a:spLocks/>
          </p:cNvSpPr>
          <p:nvPr/>
        </p:nvSpPr>
        <p:spPr bwMode="auto">
          <a:xfrm>
            <a:off x="8221090" y="1280160"/>
            <a:ext cx="3200400" cy="4925570"/>
          </a:xfrm>
          <a:prstGeom prst="roundRect">
            <a:avLst>
              <a:gd name="adj" fmla="val 11283"/>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60000">
                    <a:srgbClr val="FFFFFF">
                      <a:lumMod val="96000"/>
                      <a:lumOff val="4000"/>
                    </a:srgbClr>
                  </a:gs>
                  <a:gs pos="53147">
                    <a:srgbClr val="FFFFFF"/>
                  </a:gs>
                </a:gsLst>
                <a:path path="circle">
                  <a:fillToRect l="100000" b="100000"/>
                </a:path>
              </a:gradFill>
              <a:effectLst/>
              <a:uLnTx/>
              <a:uFillTx/>
              <a:latin typeface="Aptos" panose="020B0004020202020204" pitchFamily="34" charset="0"/>
              <a:cs typeface="Segoe UI" pitchFamily="34" charset="0"/>
            </a:endParaRPr>
          </a:p>
        </p:txBody>
      </p:sp>
      <p:sp>
        <p:nvSpPr>
          <p:cNvPr id="3" name="TextBox 2">
            <a:extLst>
              <a:ext uri="{FF2B5EF4-FFF2-40B4-BE49-F238E27FC236}">
                <a16:creationId xmlns:a16="http://schemas.microsoft.com/office/drawing/2014/main" id="{C7520998-6419-9889-8DDC-4F8A010F59A6}"/>
              </a:ext>
            </a:extLst>
          </p:cNvPr>
          <p:cNvSpPr txBox="1"/>
          <p:nvPr/>
        </p:nvSpPr>
        <p:spPr>
          <a:xfrm>
            <a:off x="4651264" y="1557862"/>
            <a:ext cx="2708242" cy="492443"/>
          </a:xfrm>
          <a:prstGeom prst="rect">
            <a:avLst/>
          </a:prstGeom>
          <a:noFill/>
        </p:spPr>
        <p:txBody>
          <a:bodyPr wrap="none" lIns="0" tIns="0" rIns="0" bIns="0" rtlCol="0">
            <a:spAutoFit/>
          </a:bodyPr>
          <a:lstStyle/>
          <a:p>
            <a:pPr algn="ctr"/>
            <a:r>
              <a:rPr kumimoji="0" lang="en-US" sz="32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Quantized Flat</a:t>
            </a:r>
          </a:p>
        </p:txBody>
      </p:sp>
      <p:sp>
        <p:nvSpPr>
          <p:cNvPr id="5" name="TextBox 4">
            <a:extLst>
              <a:ext uri="{FF2B5EF4-FFF2-40B4-BE49-F238E27FC236}">
                <a16:creationId xmlns:a16="http://schemas.microsoft.com/office/drawing/2014/main" id="{F7C46EE3-4417-D471-E42B-6853AAE10137}"/>
              </a:ext>
            </a:extLst>
          </p:cNvPr>
          <p:cNvSpPr txBox="1"/>
          <p:nvPr/>
        </p:nvSpPr>
        <p:spPr>
          <a:xfrm>
            <a:off x="1264043" y="1490868"/>
            <a:ext cx="1848839" cy="492443"/>
          </a:xfrm>
          <a:prstGeom prst="rect">
            <a:avLst/>
          </a:prstGeom>
          <a:noFill/>
        </p:spPr>
        <p:txBody>
          <a:bodyPr wrap="none" lIns="0" tIns="0" rIns="0" bIns="0" rtlCol="0">
            <a:spAutoFit/>
          </a:bodyPr>
          <a:lstStyle/>
          <a:p>
            <a:pPr algn="ctr"/>
            <a:r>
              <a:rPr kumimoji="0" lang="en-US" sz="32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Flat / kNN</a:t>
            </a:r>
          </a:p>
        </p:txBody>
      </p:sp>
      <p:sp>
        <p:nvSpPr>
          <p:cNvPr id="8" name="TextBox 7">
            <a:extLst>
              <a:ext uri="{FF2B5EF4-FFF2-40B4-BE49-F238E27FC236}">
                <a16:creationId xmlns:a16="http://schemas.microsoft.com/office/drawing/2014/main" id="{3C513776-FDBE-2E76-1414-7B16383DFE69}"/>
              </a:ext>
            </a:extLst>
          </p:cNvPr>
          <p:cNvSpPr txBox="1"/>
          <p:nvPr/>
        </p:nvSpPr>
        <p:spPr>
          <a:xfrm>
            <a:off x="8981316" y="1557862"/>
            <a:ext cx="1679947" cy="492443"/>
          </a:xfrm>
          <a:prstGeom prst="rect">
            <a:avLst/>
          </a:prstGeom>
          <a:noFill/>
        </p:spPr>
        <p:txBody>
          <a:bodyPr wrap="none" lIns="0" tIns="0" rIns="0" bIns="0" rtlCol="0">
            <a:spAutoFit/>
          </a:bodyPr>
          <a:lstStyle/>
          <a:p>
            <a:pPr algn="ctr"/>
            <a:r>
              <a:rPr kumimoji="0" lang="en-US" sz="3200" b="1" i="0" u="none" strike="noStrike" kern="1200" cap="none" spc="0" normalizeH="0" baseline="0" noProof="0" err="1">
                <a:ln w="3175">
                  <a:noFill/>
                </a:ln>
                <a:solidFill>
                  <a:srgbClr val="007864"/>
                </a:solidFill>
                <a:effectLst/>
                <a:uLnTx/>
                <a:uFillTx/>
                <a:latin typeface="Aptos" panose="020B0004020202020204" pitchFamily="34" charset="0"/>
                <a:cs typeface="Segoe UI" panose="020B0502040204020203" pitchFamily="34" charset="0"/>
              </a:rPr>
              <a:t>DiskANN</a:t>
            </a:r>
            <a:endParaRPr kumimoji="0" lang="en-US" sz="3200" b="1"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endParaRPr>
          </a:p>
        </p:txBody>
      </p:sp>
      <p:sp>
        <p:nvSpPr>
          <p:cNvPr id="10" name="TextBox 9">
            <a:extLst>
              <a:ext uri="{FF2B5EF4-FFF2-40B4-BE49-F238E27FC236}">
                <a16:creationId xmlns:a16="http://schemas.microsoft.com/office/drawing/2014/main" id="{51844C7F-499D-2453-72A3-882ACB067F66}"/>
              </a:ext>
            </a:extLst>
          </p:cNvPr>
          <p:cNvSpPr txBox="1"/>
          <p:nvPr/>
        </p:nvSpPr>
        <p:spPr>
          <a:xfrm>
            <a:off x="688336" y="2327744"/>
            <a:ext cx="3100327" cy="3693319"/>
          </a:xfrm>
          <a:prstGeom prst="rect">
            <a:avLst/>
          </a:prstGeom>
          <a:noFill/>
        </p:spPr>
        <p:txBody>
          <a:bodyPr wrap="square" lIns="0" tIns="0" rIns="0" bIns="0" rtlCol="0">
            <a:spAutoFit/>
          </a:bodyPr>
          <a:lstStyle/>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Vectors stored on </a:t>
            </a:r>
            <a:r>
              <a:rPr lang="en-US" sz="2400" err="1">
                <a:ln w="3175">
                  <a:noFill/>
                </a:ln>
                <a:latin typeface="Aptos" panose="020B0004020202020204" pitchFamily="34" charset="0"/>
                <a:cs typeface="Segoe UI" pitchFamily="34" charset="0"/>
              </a:rPr>
              <a:t>bw</a:t>
            </a:r>
            <a:r>
              <a:rPr lang="en-US" sz="2400">
                <a:ln w="3175">
                  <a:noFill/>
                </a:ln>
                <a:latin typeface="Aptos" panose="020B0004020202020204" pitchFamily="34" charset="0"/>
                <a:cs typeface="Segoe UI" pitchFamily="34" charset="0"/>
              </a:rPr>
              <a:t>-tree index</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100% Accuracy</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Not recommended for Prod</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Useful to find “ground truth”</a:t>
            </a:r>
          </a:p>
        </p:txBody>
      </p:sp>
      <p:sp>
        <p:nvSpPr>
          <p:cNvPr id="12" name="TextBox 11">
            <a:extLst>
              <a:ext uri="{FF2B5EF4-FFF2-40B4-BE49-F238E27FC236}">
                <a16:creationId xmlns:a16="http://schemas.microsoft.com/office/drawing/2014/main" id="{C63DDB2A-0132-9B75-186C-E2078F10C3B7}"/>
              </a:ext>
            </a:extLst>
          </p:cNvPr>
          <p:cNvSpPr txBox="1"/>
          <p:nvPr/>
        </p:nvSpPr>
        <p:spPr>
          <a:xfrm>
            <a:off x="4505258" y="2319267"/>
            <a:ext cx="3100327" cy="3323987"/>
          </a:xfrm>
          <a:prstGeom prst="rect">
            <a:avLst/>
          </a:prstGeom>
          <a:noFill/>
        </p:spPr>
        <p:txBody>
          <a:bodyPr wrap="square" lIns="0" tIns="0" rIns="0" bIns="0" rtlCol="0">
            <a:spAutoFit/>
          </a:bodyPr>
          <a:lstStyle/>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Vectors are compressed, then stored on </a:t>
            </a:r>
            <a:r>
              <a:rPr lang="en-US" sz="2400" err="1">
                <a:ln w="3175">
                  <a:noFill/>
                </a:ln>
                <a:latin typeface="Aptos" panose="020B0004020202020204" pitchFamily="34" charset="0"/>
                <a:cs typeface="Segoe UI" pitchFamily="34" charset="0"/>
              </a:rPr>
              <a:t>bw</a:t>
            </a:r>
            <a:r>
              <a:rPr lang="en-US" sz="2400">
                <a:ln w="3175">
                  <a:noFill/>
                </a:ln>
                <a:latin typeface="Aptos" panose="020B0004020202020204" pitchFamily="34" charset="0"/>
                <a:cs typeface="Segoe UI" pitchFamily="34" charset="0"/>
              </a:rPr>
              <a:t>-tree index</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97-100% Accuracy</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Good for ~100k  vectors and under</a:t>
            </a:r>
          </a:p>
        </p:txBody>
      </p:sp>
      <p:sp>
        <p:nvSpPr>
          <p:cNvPr id="13" name="TextBox 12">
            <a:extLst>
              <a:ext uri="{FF2B5EF4-FFF2-40B4-BE49-F238E27FC236}">
                <a16:creationId xmlns:a16="http://schemas.microsoft.com/office/drawing/2014/main" id="{BD2C7D30-4D6D-44EB-B267-E68D9EABA59A}"/>
              </a:ext>
            </a:extLst>
          </p:cNvPr>
          <p:cNvSpPr txBox="1"/>
          <p:nvPr/>
        </p:nvSpPr>
        <p:spPr>
          <a:xfrm>
            <a:off x="8321162" y="2327744"/>
            <a:ext cx="3100328" cy="3693319"/>
          </a:xfrm>
          <a:prstGeom prst="rect">
            <a:avLst/>
          </a:prstGeom>
          <a:noFill/>
        </p:spPr>
        <p:txBody>
          <a:bodyPr wrap="square" lIns="0" tIns="0" rIns="0" bIns="0" rtlCol="0">
            <a:spAutoFit/>
          </a:bodyPr>
          <a:lstStyle/>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Compressed vectors in RAM, uncompressed graph on High-speed SSDs</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High accuracy &amp; tunable</a:t>
            </a: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400">
              <a:ln w="3175">
                <a:noFill/>
              </a:ln>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400">
                <a:ln w="3175">
                  <a:noFill/>
                </a:ln>
                <a:latin typeface="Aptos" panose="020B0004020202020204" pitchFamily="34" charset="0"/>
                <a:cs typeface="Segoe UI" pitchFamily="34" charset="0"/>
              </a:rPr>
              <a:t>Good for &gt;80k vectors</a:t>
            </a:r>
            <a:endParaRPr lang="en-US" sz="2000"/>
          </a:p>
        </p:txBody>
      </p:sp>
    </p:spTree>
    <p:extLst>
      <p:ext uri="{BB962C8B-B14F-4D97-AF65-F5344CB8AC3E}">
        <p14:creationId xmlns:p14="http://schemas.microsoft.com/office/powerpoint/2010/main" val="1235919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3" grpId="0"/>
      <p:bldP spid="5" grpId="0"/>
      <p:bldP spid="8" grpId="0"/>
      <p:bldP spid="10"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B46A1E06-258C-4C8B-0398-B060CC979B89}"/>
            </a:ext>
          </a:extLst>
        </p:cNvPr>
        <p:cNvGrpSpPr/>
        <p:nvPr/>
      </p:nvGrpSpPr>
      <p:grpSpPr>
        <a:xfrm>
          <a:off x="0" y="0"/>
          <a:ext cx="0" cy="0"/>
          <a:chOff x="0" y="0"/>
          <a:chExt cx="0" cy="0"/>
        </a:xfrm>
      </p:grpSpPr>
      <p:sp>
        <p:nvSpPr>
          <p:cNvPr id="6" name="Round Same Side Corner Rectangle 5">
            <a:extLst>
              <a:ext uri="{FF2B5EF4-FFF2-40B4-BE49-F238E27FC236}">
                <a16:creationId xmlns:a16="http://schemas.microsoft.com/office/drawing/2014/main" id="{9DD969E6-6A21-9A09-5A11-386705498FC3}"/>
              </a:ext>
            </a:extLst>
          </p:cNvPr>
          <p:cNvSpPr/>
          <p:nvPr/>
        </p:nvSpPr>
        <p:spPr bwMode="auto">
          <a:xfrm>
            <a:off x="585216" y="3583453"/>
            <a:ext cx="11018519" cy="2598975"/>
          </a:xfrm>
          <a:prstGeom prst="round2SameRect">
            <a:avLst>
              <a:gd name="adj1" fmla="val 16667"/>
              <a:gd name="adj2" fmla="val 4997"/>
            </a:avLst>
          </a:prstGeom>
          <a:solidFill>
            <a:schemeClr val="accent1"/>
          </a:solidFill>
          <a:ln>
            <a:noFill/>
            <a:headEnd type="none" w="med" len="med"/>
            <a:tailEnd type="none" w="med" len="med"/>
          </a:ln>
          <a:effectLst>
            <a:outerShdw blurRad="63500" dist="1270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ounded Rectangle 3">
            <a:extLst>
              <a:ext uri="{FF2B5EF4-FFF2-40B4-BE49-F238E27FC236}">
                <a16:creationId xmlns:a16="http://schemas.microsoft.com/office/drawing/2014/main" id="{D8CC248E-2339-9B4F-B8C1-B8138B3CA8E3}"/>
              </a:ext>
              <a:ext uri="{C183D7F6-B498-43B3-948B-1728B52AA6E4}">
                <adec:decorative xmlns:adec="http://schemas.microsoft.com/office/drawing/2017/decorative" val="1"/>
              </a:ext>
            </a:extLst>
          </p:cNvPr>
          <p:cNvSpPr>
            <a:spLocks/>
          </p:cNvSpPr>
          <p:nvPr/>
        </p:nvSpPr>
        <p:spPr bwMode="auto">
          <a:xfrm>
            <a:off x="4339908" y="2003049"/>
            <a:ext cx="3520440" cy="3441329"/>
          </a:xfrm>
          <a:prstGeom prst="roundRect">
            <a:avLst>
              <a:gd name="adj" fmla="val 2824"/>
            </a:avLst>
          </a:prstGeom>
          <a:solidFill>
            <a:schemeClr val="accent1"/>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 name="Rounded Rectangle 3">
            <a:extLst>
              <a:ext uri="{FF2B5EF4-FFF2-40B4-BE49-F238E27FC236}">
                <a16:creationId xmlns:a16="http://schemas.microsoft.com/office/drawing/2014/main" id="{98051760-4D81-B925-25B3-D6C8553AC024}"/>
              </a:ext>
              <a:ext uri="{C183D7F6-B498-43B3-948B-1728B52AA6E4}">
                <adec:decorative xmlns:adec="http://schemas.microsoft.com/office/drawing/2017/decorative" val="1"/>
              </a:ext>
            </a:extLst>
          </p:cNvPr>
          <p:cNvSpPr>
            <a:spLocks/>
          </p:cNvSpPr>
          <p:nvPr/>
        </p:nvSpPr>
        <p:spPr bwMode="auto">
          <a:xfrm>
            <a:off x="8088948" y="2003049"/>
            <a:ext cx="3520440" cy="3441329"/>
          </a:xfrm>
          <a:prstGeom prst="roundRect">
            <a:avLst>
              <a:gd name="adj" fmla="val 2824"/>
            </a:avLst>
          </a:prstGeom>
          <a:solidFill>
            <a:schemeClr val="accent1"/>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19" name="Rectangle 118">
            <a:extLst>
              <a:ext uri="{FF2B5EF4-FFF2-40B4-BE49-F238E27FC236}">
                <a16:creationId xmlns:a16="http://schemas.microsoft.com/office/drawing/2014/main" id="{17FC5EA7-245C-241C-C505-8CF3D6334BBD}"/>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6" name="x_0-wus-d3-775556d0412abd7071ef231526d419c2" descr="[animate output image]">
            <a:extLst>
              <a:ext uri="{FF2B5EF4-FFF2-40B4-BE49-F238E27FC236}">
                <a16:creationId xmlns:a16="http://schemas.microsoft.com/office/drawing/2014/main" id="{7DD77DC0-860A-C27A-30F3-F1CACCDE86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62975" y="2741099"/>
            <a:ext cx="2372386" cy="2372382"/>
          </a:xfrm>
          <a:prstGeom prst="roundRect">
            <a:avLst>
              <a:gd name="adj" fmla="val 6263"/>
            </a:avLst>
          </a:prstGeom>
          <a:noFill/>
          <a:ln>
            <a:noFill/>
          </a:ln>
        </p:spPr>
      </p:pic>
      <p:sp>
        <p:nvSpPr>
          <p:cNvPr id="4" name="Text Placeholder 15">
            <a:extLst>
              <a:ext uri="{FF2B5EF4-FFF2-40B4-BE49-F238E27FC236}">
                <a16:creationId xmlns:a16="http://schemas.microsoft.com/office/drawing/2014/main" id="{772E74EB-2CD7-E3EE-2D70-917040CC9DBE}"/>
              </a:ext>
            </a:extLst>
          </p:cNvPr>
          <p:cNvSpPr txBox="1">
            <a:spLocks/>
          </p:cNvSpPr>
          <p:nvPr/>
        </p:nvSpPr>
        <p:spPr>
          <a:xfrm>
            <a:off x="588263" y="1039774"/>
            <a:ext cx="11018520" cy="43088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a:ln>
                  <a:noFill/>
                </a:ln>
                <a:solidFill>
                  <a:srgbClr val="BCA045"/>
                </a:solidFill>
                <a:effectLst/>
                <a:uLnTx/>
                <a:uFillTx/>
                <a:latin typeface="Segoe UI Semibold"/>
                <a:ea typeface="+mn-ea"/>
                <a:cs typeface="Segoe UI"/>
              </a:rPr>
              <a:t>Scalable and cost effective, ideal for multi-tenant apps</a:t>
            </a:r>
          </a:p>
        </p:txBody>
      </p:sp>
      <p:sp>
        <p:nvSpPr>
          <p:cNvPr id="11" name="Title 22">
            <a:extLst>
              <a:ext uri="{FF2B5EF4-FFF2-40B4-BE49-F238E27FC236}">
                <a16:creationId xmlns:a16="http://schemas.microsoft.com/office/drawing/2014/main" id="{83AABE42-43B2-F057-013E-848E988B1B10}"/>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6EC28801-3727-1CE2-A711-6E5A81F6E188}"/>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dirty="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Rounded Rectangle 3">
            <a:extLst>
              <a:ext uri="{FF2B5EF4-FFF2-40B4-BE49-F238E27FC236}">
                <a16:creationId xmlns:a16="http://schemas.microsoft.com/office/drawing/2014/main" id="{9CFC0392-4A7F-E6FD-0FB6-FB9109BA04F5}"/>
              </a:ext>
              <a:ext uri="{C183D7F6-B498-43B3-948B-1728B52AA6E4}">
                <adec:decorative xmlns:adec="http://schemas.microsoft.com/office/drawing/2017/decorative" val="1"/>
              </a:ext>
            </a:extLst>
          </p:cNvPr>
          <p:cNvSpPr>
            <a:spLocks/>
          </p:cNvSpPr>
          <p:nvPr/>
        </p:nvSpPr>
        <p:spPr bwMode="auto">
          <a:xfrm>
            <a:off x="590868" y="2003049"/>
            <a:ext cx="3520440" cy="3441329"/>
          </a:xfrm>
          <a:prstGeom prst="roundRect">
            <a:avLst>
              <a:gd name="adj" fmla="val 2824"/>
            </a:avLst>
          </a:prstGeom>
          <a:solidFill>
            <a:schemeClr val="accent1"/>
          </a:solidFill>
          <a:ln>
            <a:no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3" name="Right Arrow 24">
            <a:extLst>
              <a:ext uri="{FF2B5EF4-FFF2-40B4-BE49-F238E27FC236}">
                <a16:creationId xmlns:a16="http://schemas.microsoft.com/office/drawing/2014/main" id="{A83D3BED-F0A3-69A2-89EE-918E9E6E15C6}"/>
              </a:ext>
            </a:extLst>
          </p:cNvPr>
          <p:cNvSpPr/>
          <p:nvPr/>
        </p:nvSpPr>
        <p:spPr>
          <a:xfrm rot="5400000">
            <a:off x="2124864" y="3288108"/>
            <a:ext cx="452448" cy="355735"/>
          </a:xfrm>
          <a:prstGeom prst="rightArrow">
            <a:avLst/>
          </a:prstGeom>
          <a:gradFill>
            <a:gsLst>
              <a:gs pos="52000">
                <a:srgbClr val="FFFFFF">
                  <a:alpha val="44176"/>
                </a:srgbClr>
              </a:gs>
              <a:gs pos="4000">
                <a:schemeClr val="tx1">
                  <a:alpha val="0"/>
                </a:schemeClr>
              </a:gs>
              <a:gs pos="100000">
                <a:schemeClr val="tx1"/>
              </a:gs>
            </a:gsLst>
            <a:lin ang="0" scaled="1"/>
          </a:gradFill>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Segoe UI Semibold"/>
              <a:ea typeface="+mn-ea"/>
              <a:cs typeface="Segoe UI" pitchFamily="34" charset="0"/>
            </a:endParaRPr>
          </a:p>
        </p:txBody>
      </p:sp>
      <p:sp>
        <p:nvSpPr>
          <p:cNvPr id="68" name="Right Arrow 39">
            <a:extLst>
              <a:ext uri="{FF2B5EF4-FFF2-40B4-BE49-F238E27FC236}">
                <a16:creationId xmlns:a16="http://schemas.microsoft.com/office/drawing/2014/main" id="{09770425-50F7-79FD-ABC6-30B0FA98E0FF}"/>
              </a:ext>
            </a:extLst>
          </p:cNvPr>
          <p:cNvSpPr/>
          <p:nvPr/>
        </p:nvSpPr>
        <p:spPr>
          <a:xfrm rot="5400000">
            <a:off x="2104867" y="4343103"/>
            <a:ext cx="492442" cy="322837"/>
          </a:xfrm>
          <a:prstGeom prst="rightArrow">
            <a:avLst/>
          </a:prstGeom>
          <a:gradFill flip="none" rotWithShape="1">
            <a:gsLst>
              <a:gs pos="20000">
                <a:schemeClr val="accent4">
                  <a:lumMod val="60000"/>
                  <a:lumOff val="40000"/>
                </a:schemeClr>
              </a:gs>
              <a:gs pos="91000">
                <a:srgbClr val="BCA045"/>
              </a:gs>
            </a:gsLst>
            <a:lin ang="0" scaled="1"/>
            <a:tileRect/>
          </a:gradFill>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Segoe UI Semibold"/>
              <a:ea typeface="+mn-ea"/>
              <a:cs typeface="Segoe UI" pitchFamily="34" charset="0"/>
            </a:endParaRPr>
          </a:p>
        </p:txBody>
      </p:sp>
      <p:sp>
        <p:nvSpPr>
          <p:cNvPr id="113" name="Right Arrow 26">
            <a:extLst>
              <a:ext uri="{FF2B5EF4-FFF2-40B4-BE49-F238E27FC236}">
                <a16:creationId xmlns:a16="http://schemas.microsoft.com/office/drawing/2014/main" id="{FED7DF6C-E3DD-4843-19E9-6F4624EF33D6}"/>
              </a:ext>
            </a:extLst>
          </p:cNvPr>
          <p:cNvSpPr/>
          <p:nvPr/>
        </p:nvSpPr>
        <p:spPr>
          <a:xfrm rot="5400000">
            <a:off x="4980404" y="3792562"/>
            <a:ext cx="1083937" cy="324594"/>
          </a:xfrm>
          <a:prstGeom prst="rightArrow">
            <a:avLst/>
          </a:prstGeom>
          <a:gradFill>
            <a:gsLst>
              <a:gs pos="52000">
                <a:srgbClr val="FFFFFF">
                  <a:alpha val="44176"/>
                </a:srgbClr>
              </a:gs>
              <a:gs pos="4000">
                <a:schemeClr val="tx1">
                  <a:alpha val="0"/>
                </a:schemeClr>
              </a:gs>
              <a:gs pos="100000">
                <a:schemeClr val="tx1"/>
              </a:gs>
            </a:gsLst>
            <a:lin ang="0" scaled="1"/>
          </a:gradFill>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Segoe UI Semibold"/>
              <a:ea typeface="+mn-ea"/>
              <a:cs typeface="Segoe UI" pitchFamily="34" charset="0"/>
            </a:endParaRPr>
          </a:p>
        </p:txBody>
      </p:sp>
      <p:sp>
        <p:nvSpPr>
          <p:cNvPr id="114" name="Right Arrow 28">
            <a:extLst>
              <a:ext uri="{FF2B5EF4-FFF2-40B4-BE49-F238E27FC236}">
                <a16:creationId xmlns:a16="http://schemas.microsoft.com/office/drawing/2014/main" id="{23C6E291-AD86-A9B3-FC3E-665C33AD11B6}"/>
              </a:ext>
            </a:extLst>
          </p:cNvPr>
          <p:cNvSpPr/>
          <p:nvPr/>
        </p:nvSpPr>
        <p:spPr>
          <a:xfrm rot="16200000">
            <a:off x="6339569" y="4006037"/>
            <a:ext cx="848502" cy="341059"/>
          </a:xfrm>
          <a:prstGeom prst="rightArrow">
            <a:avLst/>
          </a:prstGeom>
          <a:gradFill flip="none" rotWithShape="1">
            <a:gsLst>
              <a:gs pos="21000">
                <a:schemeClr val="accent3"/>
              </a:gs>
              <a:gs pos="91000">
                <a:srgbClr val="8DC8E8"/>
              </a:gs>
            </a:gsLst>
            <a:lin ang="0" scaled="1"/>
            <a:tileRect/>
          </a:gradFill>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0">
                    <a:srgbClr val="0078D4"/>
                  </a:gs>
                  <a:gs pos="100000">
                    <a:srgbClr val="31BBEE"/>
                  </a:gs>
                </a:gsLst>
                <a:lin ang="13500000" scaled="1"/>
              </a:gradFill>
              <a:effectLst/>
              <a:uLnTx/>
              <a:uFillTx/>
              <a:latin typeface="Segoe UI Semibold"/>
              <a:ea typeface="+mn-ea"/>
              <a:cs typeface="Segoe UI" pitchFamily="34" charset="0"/>
            </a:endParaRPr>
          </a:p>
        </p:txBody>
      </p:sp>
      <p:sp>
        <p:nvSpPr>
          <p:cNvPr id="125" name="TextBox 124">
            <a:extLst>
              <a:ext uri="{FF2B5EF4-FFF2-40B4-BE49-F238E27FC236}">
                <a16:creationId xmlns:a16="http://schemas.microsoft.com/office/drawing/2014/main" id="{64687897-2F7F-8609-D78E-1BF9EAC92CF5}"/>
              </a:ext>
            </a:extLst>
          </p:cNvPr>
          <p:cNvSpPr txBox="1"/>
          <p:nvPr/>
        </p:nvSpPr>
        <p:spPr>
          <a:xfrm>
            <a:off x="8985993" y="2128797"/>
            <a:ext cx="1726350"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Algorithms</a:t>
            </a:r>
          </a:p>
        </p:txBody>
      </p:sp>
      <p:sp>
        <p:nvSpPr>
          <p:cNvPr id="17" name="TextBox 16">
            <a:extLst>
              <a:ext uri="{FF2B5EF4-FFF2-40B4-BE49-F238E27FC236}">
                <a16:creationId xmlns:a16="http://schemas.microsoft.com/office/drawing/2014/main" id="{79973609-0EDF-A421-78D3-CA7183397132}"/>
              </a:ext>
            </a:extLst>
          </p:cNvPr>
          <p:cNvSpPr txBox="1"/>
          <p:nvPr/>
        </p:nvSpPr>
        <p:spPr>
          <a:xfrm>
            <a:off x="1106748" y="2630685"/>
            <a:ext cx="2488681" cy="5309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9DCD2"/>
                </a:solidFill>
                <a:effectLst/>
                <a:uLnTx/>
                <a:uFillTx/>
                <a:latin typeface="Segoe UI Semibold"/>
                <a:ea typeface="+mn-ea"/>
                <a:cs typeface="+mn-cs"/>
              </a:rPr>
              <a:t>Large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B9DCD2"/>
                </a:solidFill>
                <a:effectLst/>
                <a:uLnTx/>
                <a:uFillTx/>
                <a:latin typeface="Segoe UI"/>
                <a:ea typeface="+mn-ea"/>
                <a:cs typeface="+mn-cs"/>
              </a:rPr>
              <a:t>{ D1, D2, D3, D4, D5, …, D99, D100 }</a:t>
            </a:r>
          </a:p>
        </p:txBody>
      </p:sp>
      <p:sp>
        <p:nvSpPr>
          <p:cNvPr id="18" name="TextBox 17">
            <a:extLst>
              <a:ext uri="{FF2B5EF4-FFF2-40B4-BE49-F238E27FC236}">
                <a16:creationId xmlns:a16="http://schemas.microsoft.com/office/drawing/2014/main" id="{FAEF1F96-3EA4-3DA3-A2E4-B3010EE8908D}"/>
              </a:ext>
            </a:extLst>
          </p:cNvPr>
          <p:cNvSpPr txBox="1"/>
          <p:nvPr/>
        </p:nvSpPr>
        <p:spPr>
          <a:xfrm>
            <a:off x="1106748" y="4762715"/>
            <a:ext cx="2488680" cy="5309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CA045"/>
                </a:solidFill>
                <a:effectLst/>
                <a:uLnTx/>
                <a:uFillTx/>
                <a:latin typeface="Segoe UI Semibold"/>
                <a:ea typeface="+mn-ea"/>
                <a:cs typeface="+mn-cs"/>
              </a:rPr>
              <a:t>Compressed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BCA045"/>
                </a:solidFill>
                <a:effectLst/>
                <a:uLnTx/>
                <a:uFillTx/>
                <a:latin typeface="Segoe UI"/>
                <a:ea typeface="+mn-ea"/>
                <a:cs typeface="+mn-cs"/>
              </a:rPr>
              <a:t>{ D1, D2 .., D10 }</a:t>
            </a:r>
          </a:p>
        </p:txBody>
      </p:sp>
      <p:sp>
        <p:nvSpPr>
          <p:cNvPr id="15" name="TextBox 14">
            <a:extLst>
              <a:ext uri="{FF2B5EF4-FFF2-40B4-BE49-F238E27FC236}">
                <a16:creationId xmlns:a16="http://schemas.microsoft.com/office/drawing/2014/main" id="{FC2D5F85-6A85-06B3-B5D5-F788A55AA784}"/>
              </a:ext>
            </a:extLst>
          </p:cNvPr>
          <p:cNvSpPr txBox="1"/>
          <p:nvPr/>
        </p:nvSpPr>
        <p:spPr>
          <a:xfrm>
            <a:off x="1042227" y="2128797"/>
            <a:ext cx="2617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Vector compression</a:t>
            </a:r>
          </a:p>
        </p:txBody>
      </p:sp>
      <p:sp>
        <p:nvSpPr>
          <p:cNvPr id="64" name="TextBox 63">
            <a:extLst>
              <a:ext uri="{FF2B5EF4-FFF2-40B4-BE49-F238E27FC236}">
                <a16:creationId xmlns:a16="http://schemas.microsoft.com/office/drawing/2014/main" id="{593076BD-1327-2CB0-EFA2-2E6971C6DBA3}"/>
              </a:ext>
            </a:extLst>
          </p:cNvPr>
          <p:cNvSpPr txBox="1"/>
          <p:nvPr/>
        </p:nvSpPr>
        <p:spPr>
          <a:xfrm>
            <a:off x="1534855" y="3770695"/>
            <a:ext cx="1632467" cy="471076"/>
          </a:xfrm>
          <a:prstGeom prst="roundRect">
            <a:avLst>
              <a:gd name="adj" fmla="val 13771"/>
            </a:avLst>
          </a:prstGeom>
          <a:solidFill>
            <a:srgbClr val="BCA045"/>
          </a:solidFill>
          <a:ln>
            <a:noFill/>
          </a:ln>
          <a:effectLst>
            <a:outerShdw blurRad="63500" dist="63500" dir="2700000" algn="tl" rotWithShape="0">
              <a:prstClr val="black">
                <a:alpha val="5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Quantization</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8" name="Rounded Rectangle 4">
            <a:extLst>
              <a:ext uri="{FF2B5EF4-FFF2-40B4-BE49-F238E27FC236}">
                <a16:creationId xmlns:a16="http://schemas.microsoft.com/office/drawing/2014/main" id="{53EB5C68-6A4B-8A48-DC09-CA804C9D5B8F}"/>
              </a:ext>
            </a:extLst>
          </p:cNvPr>
          <p:cNvSpPr/>
          <p:nvPr/>
        </p:nvSpPr>
        <p:spPr>
          <a:xfrm>
            <a:off x="4899658" y="3002528"/>
            <a:ext cx="2439290" cy="739618"/>
          </a:xfrm>
          <a:prstGeom prst="roundRect">
            <a:avLst>
              <a:gd name="adj" fmla="val 8391"/>
            </a:avLst>
          </a:prstGeom>
          <a:solidFill>
            <a:srgbClr val="8DC8E8"/>
          </a:solidFill>
          <a:ln>
            <a:noFill/>
          </a:ln>
          <a:effectLst>
            <a:outerShdw blurRad="63500" dist="63500" dir="2700000" algn="tl" rotWithShape="0">
              <a:prstClr val="black">
                <a:alpha val="50000"/>
              </a:prstClr>
            </a:outerShdw>
          </a:effectLst>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mn-cs"/>
              </a:rPr>
              <a:t>RAM</a:t>
            </a:r>
          </a:p>
        </p:txBody>
      </p:sp>
      <p:sp>
        <p:nvSpPr>
          <p:cNvPr id="109" name="TextBox 108">
            <a:extLst>
              <a:ext uri="{FF2B5EF4-FFF2-40B4-BE49-F238E27FC236}">
                <a16:creationId xmlns:a16="http://schemas.microsoft.com/office/drawing/2014/main" id="{C5A015F6-A1B9-A31E-CED0-FAD6B3AB2932}"/>
              </a:ext>
            </a:extLst>
          </p:cNvPr>
          <p:cNvSpPr txBox="1"/>
          <p:nvPr/>
        </p:nvSpPr>
        <p:spPr>
          <a:xfrm>
            <a:off x="5115310" y="3344614"/>
            <a:ext cx="20079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Compressed vectors</a:t>
            </a:r>
          </a:p>
        </p:txBody>
      </p:sp>
      <p:sp>
        <p:nvSpPr>
          <p:cNvPr id="110" name="Rounded Rectangle 11">
            <a:extLst>
              <a:ext uri="{FF2B5EF4-FFF2-40B4-BE49-F238E27FC236}">
                <a16:creationId xmlns:a16="http://schemas.microsoft.com/office/drawing/2014/main" id="{5BC04213-8213-1ABF-3336-4CFF2BE05CF6}"/>
              </a:ext>
            </a:extLst>
          </p:cNvPr>
          <p:cNvSpPr/>
          <p:nvPr/>
        </p:nvSpPr>
        <p:spPr>
          <a:xfrm>
            <a:off x="4899658" y="4496825"/>
            <a:ext cx="2439289" cy="739617"/>
          </a:xfrm>
          <a:prstGeom prst="roundRect">
            <a:avLst>
              <a:gd name="adj" fmla="val 12337"/>
            </a:avLst>
          </a:prstGeom>
          <a:solidFill>
            <a:schemeClr val="accent1"/>
          </a:solidFill>
          <a:ln>
            <a:noFill/>
          </a:ln>
          <a:effectLst>
            <a:outerShdw blurRad="63500" dist="63500" dir="2700000" algn="tl" rotWithShape="0">
              <a:prstClr val="black">
                <a:alpha val="50000"/>
              </a:prstClr>
            </a:outerShdw>
          </a:effectLst>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SSD</a:t>
            </a:r>
          </a:p>
        </p:txBody>
      </p:sp>
      <p:sp>
        <p:nvSpPr>
          <p:cNvPr id="124" name="TextBox 123">
            <a:extLst>
              <a:ext uri="{FF2B5EF4-FFF2-40B4-BE49-F238E27FC236}">
                <a16:creationId xmlns:a16="http://schemas.microsoft.com/office/drawing/2014/main" id="{9FCFDDA6-D462-0646-C14F-8B1ECABD3B1E}"/>
              </a:ext>
            </a:extLst>
          </p:cNvPr>
          <p:cNvSpPr txBox="1"/>
          <p:nvPr/>
        </p:nvSpPr>
        <p:spPr>
          <a:xfrm>
            <a:off x="4513987" y="2128797"/>
            <a:ext cx="3236170" cy="70788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Storage and</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graph construction</a:t>
            </a:r>
          </a:p>
        </p:txBody>
      </p:sp>
      <p:sp>
        <p:nvSpPr>
          <p:cNvPr id="19" name="TextBox 18">
            <a:extLst>
              <a:ext uri="{FF2B5EF4-FFF2-40B4-BE49-F238E27FC236}">
                <a16:creationId xmlns:a16="http://schemas.microsoft.com/office/drawing/2014/main" id="{38139813-89AC-51B7-B04A-F0E11D5CCBFE}"/>
              </a:ext>
            </a:extLst>
          </p:cNvPr>
          <p:cNvSpPr txBox="1"/>
          <p:nvPr/>
        </p:nvSpPr>
        <p:spPr>
          <a:xfrm>
            <a:off x="5125184" y="4836520"/>
            <a:ext cx="198823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Full vectors + graph</a:t>
            </a:r>
          </a:p>
        </p:txBody>
      </p:sp>
      <p:pic>
        <p:nvPicPr>
          <p:cNvPr id="112" name="Graphic 111" descr="Network with solid fill">
            <a:extLst>
              <a:ext uri="{FF2B5EF4-FFF2-40B4-BE49-F238E27FC236}">
                <a16:creationId xmlns:a16="http://schemas.microsoft.com/office/drawing/2014/main" id="{1D319A85-BA8F-56D2-ADDC-1E515B5902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4215" y="4519456"/>
            <a:ext cx="341060" cy="341060"/>
          </a:xfrm>
          <a:prstGeom prst="rect">
            <a:avLst/>
          </a:prstGeom>
        </p:spPr>
      </p:pic>
      <p:sp>
        <p:nvSpPr>
          <p:cNvPr id="9" name="TextBox 8">
            <a:extLst>
              <a:ext uri="{FF2B5EF4-FFF2-40B4-BE49-F238E27FC236}">
                <a16:creationId xmlns:a16="http://schemas.microsoft.com/office/drawing/2014/main" id="{DA16EDA3-956C-89A5-651C-D33CBE319C4A}"/>
              </a:ext>
            </a:extLst>
          </p:cNvPr>
          <p:cNvSpPr txBox="1"/>
          <p:nvPr/>
        </p:nvSpPr>
        <p:spPr>
          <a:xfrm>
            <a:off x="1197114" y="5683217"/>
            <a:ext cx="189536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Unlimited scale</a:t>
            </a:r>
          </a:p>
        </p:txBody>
      </p:sp>
      <p:sp>
        <p:nvSpPr>
          <p:cNvPr id="10" name="TextBox 9">
            <a:extLst>
              <a:ext uri="{FF2B5EF4-FFF2-40B4-BE49-F238E27FC236}">
                <a16:creationId xmlns:a16="http://schemas.microsoft.com/office/drawing/2014/main" id="{91C1B41F-8A48-F98F-26AB-BBBE4C2FE40C}"/>
              </a:ext>
            </a:extLst>
          </p:cNvPr>
          <p:cNvSpPr txBox="1"/>
          <p:nvPr/>
        </p:nvSpPr>
        <p:spPr>
          <a:xfrm>
            <a:off x="3954330" y="5683217"/>
            <a:ext cx="14267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Low latency</a:t>
            </a:r>
          </a:p>
        </p:txBody>
      </p:sp>
      <p:sp>
        <p:nvSpPr>
          <p:cNvPr id="13" name="TextBox 12">
            <a:extLst>
              <a:ext uri="{FF2B5EF4-FFF2-40B4-BE49-F238E27FC236}">
                <a16:creationId xmlns:a16="http://schemas.microsoft.com/office/drawing/2014/main" id="{72876064-7E90-67CC-D863-5A913F56D6A3}"/>
              </a:ext>
            </a:extLst>
          </p:cNvPr>
          <p:cNvSpPr txBox="1"/>
          <p:nvPr/>
        </p:nvSpPr>
        <p:spPr>
          <a:xfrm>
            <a:off x="6242916" y="5683217"/>
            <a:ext cx="263086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Robust to data changes</a:t>
            </a:r>
          </a:p>
        </p:txBody>
      </p:sp>
      <p:sp>
        <p:nvSpPr>
          <p:cNvPr id="14" name="TextBox 13">
            <a:extLst>
              <a:ext uri="{FF2B5EF4-FFF2-40B4-BE49-F238E27FC236}">
                <a16:creationId xmlns:a16="http://schemas.microsoft.com/office/drawing/2014/main" id="{3576FE0C-7F23-B892-AE25-48F56F75F42A}"/>
              </a:ext>
            </a:extLst>
          </p:cNvPr>
          <p:cNvSpPr txBox="1"/>
          <p:nvPr/>
        </p:nvSpPr>
        <p:spPr>
          <a:xfrm>
            <a:off x="9735625" y="5683217"/>
            <a:ext cx="125926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Serverless</a:t>
            </a:r>
          </a:p>
        </p:txBody>
      </p:sp>
      <p:cxnSp>
        <p:nvCxnSpPr>
          <p:cNvPr id="31" name="Straight Connector 30">
            <a:extLst>
              <a:ext uri="{FF2B5EF4-FFF2-40B4-BE49-F238E27FC236}">
                <a16:creationId xmlns:a16="http://schemas.microsoft.com/office/drawing/2014/main" id="{7FD6CC3D-5970-432F-7F9D-DD0CF8F6DD54}"/>
              </a:ext>
            </a:extLst>
          </p:cNvPr>
          <p:cNvCxnSpPr>
            <a:cxnSpLocks/>
          </p:cNvCxnSpPr>
          <p:nvPr/>
        </p:nvCxnSpPr>
        <p:spPr>
          <a:xfrm>
            <a:off x="3523406" y="5683217"/>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9507C0-9F44-3D66-33C0-90C00FE4DDFB}"/>
              </a:ext>
            </a:extLst>
          </p:cNvPr>
          <p:cNvCxnSpPr>
            <a:cxnSpLocks/>
          </p:cNvCxnSpPr>
          <p:nvPr/>
        </p:nvCxnSpPr>
        <p:spPr>
          <a:xfrm>
            <a:off x="5811992" y="5683217"/>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8AAF29E-105D-C9E0-DBE4-B7E52BBBF701}"/>
              </a:ext>
            </a:extLst>
          </p:cNvPr>
          <p:cNvCxnSpPr>
            <a:cxnSpLocks/>
          </p:cNvCxnSpPr>
          <p:nvPr/>
        </p:nvCxnSpPr>
        <p:spPr>
          <a:xfrm>
            <a:off x="9304702" y="5683217"/>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78435962-D285-DE2E-B6B4-06A0DEA4F3EB}"/>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Vector Index Types in Azure Cosmos DB</a:t>
            </a:r>
          </a:p>
        </p:txBody>
      </p:sp>
    </p:spTree>
    <p:extLst>
      <p:ext uri="{BB962C8B-B14F-4D97-AF65-F5344CB8AC3E}">
        <p14:creationId xmlns:p14="http://schemas.microsoft.com/office/powerpoint/2010/main" val="37638385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F6C84D2-DE2E-6F78-C5F6-3E08E07CE94B}"/>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3C0B9384-80AF-02F4-4A5F-B062E13C418A}"/>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Title 22">
            <a:extLst>
              <a:ext uri="{FF2B5EF4-FFF2-40B4-BE49-F238E27FC236}">
                <a16:creationId xmlns:a16="http://schemas.microsoft.com/office/drawing/2014/main" id="{07A26771-C9B8-5C68-A659-17C89002AC26}"/>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A3B343A8-4C78-4194-ED14-EBB76E1AC574}"/>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4E7D5D87-5DCE-03E1-6C4D-EB3D33B3798C}"/>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t>DiskANN</a:t>
            </a:r>
            <a:r>
              <a:rPr lang="en-US"/>
              <a:t> performance</a:t>
            </a:r>
          </a:p>
        </p:txBody>
      </p:sp>
      <p:graphicFrame>
        <p:nvGraphicFramePr>
          <p:cNvPr id="8" name="Table 7">
            <a:extLst>
              <a:ext uri="{FF2B5EF4-FFF2-40B4-BE49-F238E27FC236}">
                <a16:creationId xmlns:a16="http://schemas.microsoft.com/office/drawing/2014/main" id="{9D1C0DAE-8594-BC10-0E16-C9A5565DDCE6}"/>
              </a:ext>
            </a:extLst>
          </p:cNvPr>
          <p:cNvGraphicFramePr>
            <a:graphicFrameLocks noGrp="1"/>
          </p:cNvGraphicFramePr>
          <p:nvPr>
            <p:extLst>
              <p:ext uri="{D42A27DB-BD31-4B8C-83A1-F6EECF244321}">
                <p14:modId xmlns:p14="http://schemas.microsoft.com/office/powerpoint/2010/main" val="3471761868"/>
              </p:ext>
            </p:extLst>
          </p:nvPr>
        </p:nvGraphicFramePr>
        <p:xfrm>
          <a:off x="422009" y="1677162"/>
          <a:ext cx="11603739" cy="3379612"/>
        </p:xfrm>
        <a:graphic>
          <a:graphicData uri="http://schemas.openxmlformats.org/drawingml/2006/table">
            <a:tbl>
              <a:tblPr/>
              <a:tblGrid>
                <a:gridCol w="2310163">
                  <a:extLst>
                    <a:ext uri="{9D8B030D-6E8A-4147-A177-3AD203B41FA5}">
                      <a16:colId xmlns:a16="http://schemas.microsoft.com/office/drawing/2014/main" val="3108066843"/>
                    </a:ext>
                  </a:extLst>
                </a:gridCol>
                <a:gridCol w="2310163">
                  <a:extLst>
                    <a:ext uri="{9D8B030D-6E8A-4147-A177-3AD203B41FA5}">
                      <a16:colId xmlns:a16="http://schemas.microsoft.com/office/drawing/2014/main" val="864167708"/>
                    </a:ext>
                  </a:extLst>
                </a:gridCol>
                <a:gridCol w="2302812">
                  <a:extLst>
                    <a:ext uri="{9D8B030D-6E8A-4147-A177-3AD203B41FA5}">
                      <a16:colId xmlns:a16="http://schemas.microsoft.com/office/drawing/2014/main" val="3600580082"/>
                    </a:ext>
                  </a:extLst>
                </a:gridCol>
                <a:gridCol w="2241545">
                  <a:extLst>
                    <a:ext uri="{9D8B030D-6E8A-4147-A177-3AD203B41FA5}">
                      <a16:colId xmlns:a16="http://schemas.microsoft.com/office/drawing/2014/main" val="1640943020"/>
                    </a:ext>
                  </a:extLst>
                </a:gridCol>
                <a:gridCol w="2439056">
                  <a:extLst>
                    <a:ext uri="{9D8B030D-6E8A-4147-A177-3AD203B41FA5}">
                      <a16:colId xmlns:a16="http://schemas.microsoft.com/office/drawing/2014/main" val="1843753171"/>
                    </a:ext>
                  </a:extLst>
                </a:gridCol>
              </a:tblGrid>
              <a:tr h="1370835">
                <a:tc>
                  <a:txBody>
                    <a:bodyPr/>
                    <a:lstStyle/>
                    <a:p>
                      <a:r>
                        <a:rPr lang="en-US" b="1" dirty="0">
                          <a:solidFill>
                            <a:schemeClr val="bg1"/>
                          </a:solidFill>
                          <a:effectLst/>
                          <a:latin typeface="Segoe UI Semibold" panose="020B0502040204020203" pitchFamily="34" charset="0"/>
                        </a:rPr>
                        <a:t>Scenario</a:t>
                      </a:r>
                      <a:endParaRPr lang="en-US" dirty="0">
                        <a:solidFill>
                          <a:schemeClr val="bg1"/>
                        </a:solidFill>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P50 Latency (</a:t>
                      </a:r>
                      <a:r>
                        <a:rPr lang="en-US" b="1" err="1">
                          <a:solidFill>
                            <a:schemeClr val="bg1"/>
                          </a:solidFill>
                          <a:effectLst/>
                          <a:latin typeface="Segoe UI Semibold" panose="020B0502040204020203" pitchFamily="34" charset="0"/>
                        </a:rPr>
                        <a:t>ms</a:t>
                      </a:r>
                      <a:r>
                        <a:rPr lang="en-US" b="1">
                          <a:solidFill>
                            <a:schemeClr val="bg1"/>
                          </a:solidFill>
                          <a:effectLst/>
                          <a:latin typeface="Segoe UI Semibold" panose="020B0502040204020203" pitchFamily="34" charset="0"/>
                        </a:rPr>
                        <a:t>) </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P95 Latency (ms) </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Avg Latency (</a:t>
                      </a:r>
                      <a:r>
                        <a:rPr lang="en-US" b="1" err="1">
                          <a:solidFill>
                            <a:schemeClr val="bg1"/>
                          </a:solidFill>
                          <a:effectLst/>
                          <a:latin typeface="Segoe UI Semibold" panose="020B0502040204020203" pitchFamily="34" charset="0"/>
                        </a:rPr>
                        <a:t>ms</a:t>
                      </a:r>
                      <a:r>
                        <a:rPr lang="en-US" b="1">
                          <a:solidFill>
                            <a:schemeClr val="bg1"/>
                          </a:solidFill>
                          <a:effectLst/>
                          <a:latin typeface="Segoe UI Semibold" panose="020B0502040204020203" pitchFamily="34" charset="0"/>
                        </a:rPr>
                        <a:t>) </a:t>
                      </a: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err="1">
                          <a:solidFill>
                            <a:schemeClr val="bg1"/>
                          </a:solidFill>
                          <a:effectLst/>
                          <a:latin typeface="Segoe UI Semibold" panose="020B0502040204020203" pitchFamily="34" charset="0"/>
                        </a:rPr>
                        <a:t>Recall@k</a:t>
                      </a:r>
                      <a:endParaRPr lang="en-US" b="1">
                        <a:solidFill>
                          <a:schemeClr val="bg1"/>
                        </a:solidFill>
                        <a:effectLst/>
                        <a:latin typeface="Segoe UI Semibold" panose="020B0502040204020203" pitchFamily="34" charset="0"/>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extLst>
                  <a:ext uri="{0D108BD9-81ED-4DB2-BD59-A6C34878D82A}">
                    <a16:rowId xmlns:a16="http://schemas.microsoft.com/office/drawing/2014/main" val="2056830515"/>
                  </a:ext>
                </a:extLst>
              </a:tr>
              <a:tr h="708980">
                <a:tc>
                  <a:txBody>
                    <a:bodyPr/>
                    <a:lstStyle/>
                    <a:p>
                      <a:r>
                        <a:rPr lang="en-US">
                          <a:effectLst/>
                        </a:rPr>
                        <a:t>100k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25/95</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29/108</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25/95</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92.47/98.03</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7824190"/>
                  </a:ext>
                </a:extLst>
              </a:tr>
              <a:tr h="590817">
                <a:tc>
                  <a:txBody>
                    <a:bodyPr/>
                    <a:lstStyle/>
                    <a:p>
                      <a:r>
                        <a:rPr lang="en-US">
                          <a:effectLst/>
                        </a:rPr>
                        <a:t>1M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34/130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51/164</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39/133</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89.2/95.41</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4797943"/>
                  </a:ext>
                </a:extLst>
              </a:tr>
              <a:tr h="708980">
                <a:tc>
                  <a:txBody>
                    <a:bodyPr/>
                    <a:lstStyle/>
                    <a:p>
                      <a:r>
                        <a:rPr lang="en-US">
                          <a:effectLst/>
                          <a:latin typeface="inherit"/>
                        </a:rPr>
                        <a:t>35M vectors</a:t>
                      </a:r>
                      <a:endParaRPr lang="en-US">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108/544</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166/879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112/569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effectLst/>
                        </a:rPr>
                        <a:t>90.73/95.67</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9648144"/>
                  </a:ext>
                </a:extLst>
              </a:tr>
            </a:tbl>
          </a:graphicData>
        </a:graphic>
      </p:graphicFrame>
      <p:sp>
        <p:nvSpPr>
          <p:cNvPr id="20" name="TextBox 19">
            <a:extLst>
              <a:ext uri="{FF2B5EF4-FFF2-40B4-BE49-F238E27FC236}">
                <a16:creationId xmlns:a16="http://schemas.microsoft.com/office/drawing/2014/main" id="{3A11456D-F062-9D33-18FD-581F320E059A}"/>
              </a:ext>
            </a:extLst>
          </p:cNvPr>
          <p:cNvSpPr txBox="1"/>
          <p:nvPr/>
        </p:nvSpPr>
        <p:spPr>
          <a:xfrm>
            <a:off x="5931837" y="6015718"/>
            <a:ext cx="6093912" cy="276999"/>
          </a:xfrm>
          <a:prstGeom prst="rect">
            <a:avLst/>
          </a:prstGeom>
          <a:noFill/>
        </p:spPr>
        <p:txBody>
          <a:bodyPr wrap="square">
            <a:spAutoFit/>
          </a:bodyPr>
          <a:lstStyle/>
          <a:p>
            <a:pPr algn="r"/>
            <a:r>
              <a:rPr lang="en-US" sz="1200" i="1"/>
              <a:t>Source: </a:t>
            </a:r>
            <a:r>
              <a:rPr lang="en-US" sz="1200" i="1">
                <a:hlinkClick r:id="rId3"/>
              </a:rPr>
              <a:t>https://aka.ms/CosmosDiskANNBlogPart1</a:t>
            </a:r>
            <a:r>
              <a:rPr lang="en-US" sz="1200" i="1"/>
              <a:t> </a:t>
            </a:r>
          </a:p>
        </p:txBody>
      </p:sp>
    </p:spTree>
    <p:extLst>
      <p:ext uri="{BB962C8B-B14F-4D97-AF65-F5344CB8AC3E}">
        <p14:creationId xmlns:p14="http://schemas.microsoft.com/office/powerpoint/2010/main" val="34408830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0353188-4F90-5151-F7C3-6FA1BD7CEF4E}"/>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CD2234A7-CB18-38CA-181B-4643C4B00ED8}"/>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Title 22">
            <a:extLst>
              <a:ext uri="{FF2B5EF4-FFF2-40B4-BE49-F238E27FC236}">
                <a16:creationId xmlns:a16="http://schemas.microsoft.com/office/drawing/2014/main" id="{D77B8AC2-32BC-4AA3-7BEF-32FB4BAC5550}"/>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6478E07D-1328-4516-BC8A-99191FF40FD9}"/>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FF8A357B-25FB-B0E0-5C4A-DB16144CA8FB}"/>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t>DiskANN</a:t>
            </a:r>
            <a:r>
              <a:rPr lang="en-US"/>
              <a:t> RU Costs</a:t>
            </a:r>
          </a:p>
        </p:txBody>
      </p:sp>
      <p:sp>
        <p:nvSpPr>
          <p:cNvPr id="7" name="TextBox 6">
            <a:extLst>
              <a:ext uri="{FF2B5EF4-FFF2-40B4-BE49-F238E27FC236}">
                <a16:creationId xmlns:a16="http://schemas.microsoft.com/office/drawing/2014/main" id="{043BF67B-8B09-A601-9A00-B5625730154B}"/>
              </a:ext>
            </a:extLst>
          </p:cNvPr>
          <p:cNvSpPr txBox="1"/>
          <p:nvPr/>
        </p:nvSpPr>
        <p:spPr>
          <a:xfrm>
            <a:off x="2185060" y="2719449"/>
            <a:ext cx="184731" cy="461665"/>
          </a:xfrm>
          <a:prstGeom prst="rect">
            <a:avLst/>
          </a:prstGeom>
          <a:noFill/>
        </p:spPr>
        <p:txBody>
          <a:bodyPr wrap="none" rtlCol="0" anchor="t">
            <a:spAutoFit/>
          </a:bodyPr>
          <a:lstStyle/>
          <a:p>
            <a:pPr algn="l"/>
            <a:endParaRPr lang="en-US" sz="2400">
              <a:latin typeface="Calibri Light" charset="0"/>
              <a:ea typeface="Calibri Light" charset="0"/>
              <a:cs typeface="Calibri Light" charset="0"/>
            </a:endParaRPr>
          </a:p>
        </p:txBody>
      </p:sp>
      <p:graphicFrame>
        <p:nvGraphicFramePr>
          <p:cNvPr id="8" name="Table 7">
            <a:extLst>
              <a:ext uri="{FF2B5EF4-FFF2-40B4-BE49-F238E27FC236}">
                <a16:creationId xmlns:a16="http://schemas.microsoft.com/office/drawing/2014/main" id="{85AF96A0-8F04-442A-CEC4-6D6E362095B5}"/>
              </a:ext>
            </a:extLst>
          </p:cNvPr>
          <p:cNvGraphicFramePr>
            <a:graphicFrameLocks noGrp="1"/>
          </p:cNvGraphicFramePr>
          <p:nvPr>
            <p:extLst>
              <p:ext uri="{D42A27DB-BD31-4B8C-83A1-F6EECF244321}">
                <p14:modId xmlns:p14="http://schemas.microsoft.com/office/powerpoint/2010/main" val="1289518441"/>
              </p:ext>
            </p:extLst>
          </p:nvPr>
        </p:nvGraphicFramePr>
        <p:xfrm>
          <a:off x="422009" y="1677162"/>
          <a:ext cx="11603739" cy="3379612"/>
        </p:xfrm>
        <a:graphic>
          <a:graphicData uri="http://schemas.openxmlformats.org/drawingml/2006/table">
            <a:tbl>
              <a:tblPr/>
              <a:tblGrid>
                <a:gridCol w="2310163">
                  <a:extLst>
                    <a:ext uri="{9D8B030D-6E8A-4147-A177-3AD203B41FA5}">
                      <a16:colId xmlns:a16="http://schemas.microsoft.com/office/drawing/2014/main" val="3108066843"/>
                    </a:ext>
                  </a:extLst>
                </a:gridCol>
                <a:gridCol w="2310163">
                  <a:extLst>
                    <a:ext uri="{9D8B030D-6E8A-4147-A177-3AD203B41FA5}">
                      <a16:colId xmlns:a16="http://schemas.microsoft.com/office/drawing/2014/main" val="864167708"/>
                    </a:ext>
                  </a:extLst>
                </a:gridCol>
                <a:gridCol w="2302812">
                  <a:extLst>
                    <a:ext uri="{9D8B030D-6E8A-4147-A177-3AD203B41FA5}">
                      <a16:colId xmlns:a16="http://schemas.microsoft.com/office/drawing/2014/main" val="3600580082"/>
                    </a:ext>
                  </a:extLst>
                </a:gridCol>
                <a:gridCol w="2241545">
                  <a:extLst>
                    <a:ext uri="{9D8B030D-6E8A-4147-A177-3AD203B41FA5}">
                      <a16:colId xmlns:a16="http://schemas.microsoft.com/office/drawing/2014/main" val="1640943020"/>
                    </a:ext>
                  </a:extLst>
                </a:gridCol>
                <a:gridCol w="2439056">
                  <a:extLst>
                    <a:ext uri="{9D8B030D-6E8A-4147-A177-3AD203B41FA5}">
                      <a16:colId xmlns:a16="http://schemas.microsoft.com/office/drawing/2014/main" val="1843753171"/>
                    </a:ext>
                  </a:extLst>
                </a:gridCol>
              </a:tblGrid>
              <a:tr h="1370835">
                <a:tc>
                  <a:txBody>
                    <a:bodyPr/>
                    <a:lstStyle/>
                    <a:p>
                      <a:r>
                        <a:rPr lang="en-US" b="1">
                          <a:solidFill>
                            <a:schemeClr val="bg1"/>
                          </a:solidFill>
                          <a:effectLst/>
                          <a:latin typeface="Segoe UI Semibold" panose="020B0502040204020203" pitchFamily="34" charset="0"/>
                        </a:rPr>
                        <a:t>Scenario</a:t>
                      </a:r>
                      <a:endParaRPr lang="en-US">
                        <a:solidFill>
                          <a:schemeClr val="bg1"/>
                        </a:solidFill>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P50 RU Cost</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P95 RU Cost</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Avg RU Cost</a:t>
                      </a:r>
                      <a:endParaRPr lang="en-US">
                        <a:solidFill>
                          <a:schemeClr val="bg1"/>
                        </a:solidFill>
                        <a:effectLst/>
                      </a:endParaRPr>
                    </a:p>
                    <a:p>
                      <a:pPr>
                        <a:lnSpc>
                          <a:spcPts val="1800"/>
                        </a:lnSpc>
                        <a:spcAft>
                          <a:spcPts val="1800"/>
                        </a:spcAft>
                      </a:pPr>
                      <a:r>
                        <a:rPr lang="en-US">
                          <a:solidFill>
                            <a:schemeClr val="bg1"/>
                          </a:solidFill>
                          <a:effectLst/>
                        </a:rPr>
                        <a:t>k=10/50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r>
                        <a:rPr lang="en-US" b="1">
                          <a:solidFill>
                            <a:schemeClr val="bg1"/>
                          </a:solidFill>
                          <a:effectLst/>
                          <a:latin typeface="Segoe UI Semibold" panose="020B0502040204020203" pitchFamily="34" charset="0"/>
                        </a:rPr>
                        <a:t>Scenario</a:t>
                      </a:r>
                      <a:endParaRPr lang="en-US">
                        <a:solidFill>
                          <a:schemeClr val="bg1"/>
                        </a:solidFill>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extLst>
                  <a:ext uri="{0D108BD9-81ED-4DB2-BD59-A6C34878D82A}">
                    <a16:rowId xmlns:a16="http://schemas.microsoft.com/office/drawing/2014/main" val="2056830515"/>
                  </a:ext>
                </a:extLst>
              </a:tr>
              <a:tr h="708980">
                <a:tc>
                  <a:txBody>
                    <a:bodyPr/>
                    <a:lstStyle/>
                    <a:p>
                      <a:r>
                        <a:rPr lang="en-US">
                          <a:effectLst/>
                        </a:rPr>
                        <a:t>100k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36/159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39/169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36/159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100k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7824190"/>
                  </a:ext>
                </a:extLst>
              </a:tr>
              <a:tr h="590817">
                <a:tc>
                  <a:txBody>
                    <a:bodyPr/>
                    <a:lstStyle/>
                    <a:p>
                      <a:r>
                        <a:rPr lang="en-US">
                          <a:effectLst/>
                        </a:rPr>
                        <a:t>1M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38/170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42/179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45/182</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1M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4797943"/>
                  </a:ext>
                </a:extLst>
              </a:tr>
              <a:tr h="708980">
                <a:tc>
                  <a:txBody>
                    <a:bodyPr/>
                    <a:lstStyle/>
                    <a:p>
                      <a:r>
                        <a:rPr lang="en-US">
                          <a:effectLst/>
                          <a:latin typeface="inherit"/>
                        </a:rPr>
                        <a:t>35M vectors</a:t>
                      </a:r>
                      <a:endParaRPr lang="en-US">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282/1,249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300/1,298</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282/1,245</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effectLst/>
                          <a:latin typeface="inherit"/>
                        </a:rPr>
                        <a:t>35M vectors</a:t>
                      </a:r>
                      <a:endParaRPr lang="en-US" dirty="0">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9648144"/>
                  </a:ext>
                </a:extLst>
              </a:tr>
            </a:tbl>
          </a:graphicData>
        </a:graphic>
      </p:graphicFrame>
      <p:sp>
        <p:nvSpPr>
          <p:cNvPr id="4" name="TextBox 3">
            <a:extLst>
              <a:ext uri="{FF2B5EF4-FFF2-40B4-BE49-F238E27FC236}">
                <a16:creationId xmlns:a16="http://schemas.microsoft.com/office/drawing/2014/main" id="{53F48B79-7665-B570-7576-5FA60093F1F7}"/>
              </a:ext>
            </a:extLst>
          </p:cNvPr>
          <p:cNvSpPr txBox="1"/>
          <p:nvPr/>
        </p:nvSpPr>
        <p:spPr>
          <a:xfrm>
            <a:off x="5931837" y="6015718"/>
            <a:ext cx="6093912" cy="276999"/>
          </a:xfrm>
          <a:prstGeom prst="rect">
            <a:avLst/>
          </a:prstGeom>
          <a:noFill/>
        </p:spPr>
        <p:txBody>
          <a:bodyPr wrap="square">
            <a:spAutoFit/>
          </a:bodyPr>
          <a:lstStyle/>
          <a:p>
            <a:pPr algn="r"/>
            <a:r>
              <a:rPr lang="en-US" sz="1200" i="1"/>
              <a:t>Source: </a:t>
            </a:r>
            <a:r>
              <a:rPr lang="en-US" sz="1200" i="1">
                <a:hlinkClick r:id="rId3"/>
              </a:rPr>
              <a:t>https://aka.ms/CosmosDiskANNBlogPart1</a:t>
            </a:r>
            <a:r>
              <a:rPr lang="en-US" sz="1200" i="1"/>
              <a:t> </a:t>
            </a:r>
          </a:p>
        </p:txBody>
      </p:sp>
    </p:spTree>
    <p:extLst>
      <p:ext uri="{BB962C8B-B14F-4D97-AF65-F5344CB8AC3E}">
        <p14:creationId xmlns:p14="http://schemas.microsoft.com/office/powerpoint/2010/main" val="3458808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DE39A7E-90AE-14F9-4ED7-0FADE73F0CAA}"/>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17FB89F4-1828-6E98-7584-836925214515}"/>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Title 22">
            <a:extLst>
              <a:ext uri="{FF2B5EF4-FFF2-40B4-BE49-F238E27FC236}">
                <a16:creationId xmlns:a16="http://schemas.microsoft.com/office/drawing/2014/main" id="{B3AD44BC-F34E-82F2-736A-BF155B36A77B}"/>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78D62C9D-F0B3-869A-B91E-FD808F84E2A8}"/>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9DEB951B-F60A-B26E-AAF9-B5B68B9FABD7}"/>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Monthly costs ($ USD) </a:t>
            </a:r>
          </a:p>
        </p:txBody>
      </p:sp>
      <p:sp>
        <p:nvSpPr>
          <p:cNvPr id="7" name="TextBox 6">
            <a:extLst>
              <a:ext uri="{FF2B5EF4-FFF2-40B4-BE49-F238E27FC236}">
                <a16:creationId xmlns:a16="http://schemas.microsoft.com/office/drawing/2014/main" id="{95FB9C5E-2C0B-3035-1704-A4457626B2C7}"/>
              </a:ext>
            </a:extLst>
          </p:cNvPr>
          <p:cNvSpPr txBox="1"/>
          <p:nvPr/>
        </p:nvSpPr>
        <p:spPr>
          <a:xfrm>
            <a:off x="2185060" y="2719449"/>
            <a:ext cx="184731" cy="461665"/>
          </a:xfrm>
          <a:prstGeom prst="rect">
            <a:avLst/>
          </a:prstGeom>
          <a:noFill/>
        </p:spPr>
        <p:txBody>
          <a:bodyPr wrap="none" rtlCol="0" anchor="t">
            <a:spAutoFit/>
          </a:bodyPr>
          <a:lstStyle/>
          <a:p>
            <a:pPr algn="l"/>
            <a:endParaRPr lang="en-US" sz="2400">
              <a:latin typeface="Calibri Light" charset="0"/>
              <a:ea typeface="Calibri Light" charset="0"/>
              <a:cs typeface="Calibri Light" charset="0"/>
            </a:endParaRPr>
          </a:p>
        </p:txBody>
      </p:sp>
      <p:graphicFrame>
        <p:nvGraphicFramePr>
          <p:cNvPr id="8" name="Table 7">
            <a:extLst>
              <a:ext uri="{FF2B5EF4-FFF2-40B4-BE49-F238E27FC236}">
                <a16:creationId xmlns:a16="http://schemas.microsoft.com/office/drawing/2014/main" id="{E5F9AD1D-D025-05B6-AF79-8FB7144B5134}"/>
              </a:ext>
            </a:extLst>
          </p:cNvPr>
          <p:cNvGraphicFramePr>
            <a:graphicFrameLocks noGrp="1"/>
          </p:cNvGraphicFramePr>
          <p:nvPr>
            <p:extLst>
              <p:ext uri="{D42A27DB-BD31-4B8C-83A1-F6EECF244321}">
                <p14:modId xmlns:p14="http://schemas.microsoft.com/office/powerpoint/2010/main" val="773366004"/>
              </p:ext>
            </p:extLst>
          </p:nvPr>
        </p:nvGraphicFramePr>
        <p:xfrm>
          <a:off x="422009" y="1677162"/>
          <a:ext cx="11603740" cy="3379612"/>
        </p:xfrm>
        <a:graphic>
          <a:graphicData uri="http://schemas.openxmlformats.org/drawingml/2006/table">
            <a:tbl>
              <a:tblPr/>
              <a:tblGrid>
                <a:gridCol w="1626427">
                  <a:extLst>
                    <a:ext uri="{9D8B030D-6E8A-4147-A177-3AD203B41FA5}">
                      <a16:colId xmlns:a16="http://schemas.microsoft.com/office/drawing/2014/main" val="3108066843"/>
                    </a:ext>
                  </a:extLst>
                </a:gridCol>
                <a:gridCol w="1626427">
                  <a:extLst>
                    <a:ext uri="{9D8B030D-6E8A-4147-A177-3AD203B41FA5}">
                      <a16:colId xmlns:a16="http://schemas.microsoft.com/office/drawing/2014/main" val="864167708"/>
                    </a:ext>
                  </a:extLst>
                </a:gridCol>
                <a:gridCol w="1621252">
                  <a:extLst>
                    <a:ext uri="{9D8B030D-6E8A-4147-A177-3AD203B41FA5}">
                      <a16:colId xmlns:a16="http://schemas.microsoft.com/office/drawing/2014/main" val="3600580082"/>
                    </a:ext>
                  </a:extLst>
                </a:gridCol>
                <a:gridCol w="1578118">
                  <a:extLst>
                    <a:ext uri="{9D8B030D-6E8A-4147-A177-3AD203B41FA5}">
                      <a16:colId xmlns:a16="http://schemas.microsoft.com/office/drawing/2014/main" val="1640943020"/>
                    </a:ext>
                  </a:extLst>
                </a:gridCol>
                <a:gridCol w="1717172">
                  <a:extLst>
                    <a:ext uri="{9D8B030D-6E8A-4147-A177-3AD203B41FA5}">
                      <a16:colId xmlns:a16="http://schemas.microsoft.com/office/drawing/2014/main" val="1843753171"/>
                    </a:ext>
                  </a:extLst>
                </a:gridCol>
                <a:gridCol w="1717172">
                  <a:extLst>
                    <a:ext uri="{9D8B030D-6E8A-4147-A177-3AD203B41FA5}">
                      <a16:colId xmlns:a16="http://schemas.microsoft.com/office/drawing/2014/main" val="736487862"/>
                    </a:ext>
                  </a:extLst>
                </a:gridCol>
                <a:gridCol w="1717172">
                  <a:extLst>
                    <a:ext uri="{9D8B030D-6E8A-4147-A177-3AD203B41FA5}">
                      <a16:colId xmlns:a16="http://schemas.microsoft.com/office/drawing/2014/main" val="3937681550"/>
                    </a:ext>
                  </a:extLst>
                </a:gridCol>
              </a:tblGrid>
              <a:tr h="1370835">
                <a:tc>
                  <a:txBody>
                    <a:bodyPr/>
                    <a:lstStyle/>
                    <a:p>
                      <a:r>
                        <a:rPr lang="en-US" b="1">
                          <a:solidFill>
                            <a:schemeClr val="bg1"/>
                          </a:solidFill>
                          <a:effectLst/>
                          <a:latin typeface="Segoe UI Semibold" panose="020B0502040204020203" pitchFamily="34" charset="0"/>
                        </a:rPr>
                        <a:t>Scenario</a:t>
                      </a:r>
                      <a:endParaRPr lang="en-US">
                        <a:solidFill>
                          <a:schemeClr val="bg1"/>
                        </a:solidFill>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Manual</a:t>
                      </a:r>
                      <a:endParaRPr lang="en-US">
                        <a:solidFill>
                          <a:schemeClr val="bg1"/>
                        </a:solidFill>
                        <a:effectLst/>
                      </a:endParaRPr>
                    </a:p>
                    <a:p>
                      <a:pPr>
                        <a:lnSpc>
                          <a:spcPts val="1800"/>
                        </a:lnSpc>
                        <a:spcAft>
                          <a:spcPts val="1800"/>
                        </a:spcAft>
                      </a:pPr>
                      <a:r>
                        <a:rPr lang="en-US">
                          <a:solidFill>
                            <a:schemeClr val="bg1"/>
                          </a:solidFill>
                          <a:effectLst/>
                        </a:rPr>
                        <a:t>(100% 10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Manual</a:t>
                      </a:r>
                      <a:endParaRPr lang="en-US">
                        <a:solidFill>
                          <a:schemeClr val="bg1"/>
                        </a:solidFill>
                        <a:effectLst/>
                      </a:endParaRPr>
                    </a:p>
                    <a:p>
                      <a:pPr>
                        <a:lnSpc>
                          <a:spcPts val="1800"/>
                        </a:lnSpc>
                        <a:spcAft>
                          <a:spcPts val="1800"/>
                        </a:spcAft>
                      </a:pPr>
                      <a:r>
                        <a:rPr lang="en-US">
                          <a:solidFill>
                            <a:schemeClr val="bg1"/>
                          </a:solidFill>
                          <a:effectLst/>
                        </a:rPr>
                        <a:t>(100% 100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Autoscale</a:t>
                      </a:r>
                      <a:endParaRPr lang="en-US">
                        <a:solidFill>
                          <a:schemeClr val="bg1"/>
                        </a:solidFill>
                        <a:effectLst/>
                      </a:endParaRPr>
                    </a:p>
                    <a:p>
                      <a:pPr>
                        <a:lnSpc>
                          <a:spcPts val="1800"/>
                        </a:lnSpc>
                        <a:spcAft>
                          <a:spcPts val="1800"/>
                        </a:spcAft>
                      </a:pPr>
                      <a:r>
                        <a:rPr lang="en-US">
                          <a:solidFill>
                            <a:schemeClr val="bg1"/>
                          </a:solidFill>
                          <a:effectLst/>
                        </a:rPr>
                        <a:t>(50% 1 QPS, 50% 10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Autoscale</a:t>
                      </a:r>
                      <a:endParaRPr lang="en-US">
                        <a:solidFill>
                          <a:schemeClr val="bg1"/>
                        </a:solidFill>
                        <a:effectLst/>
                      </a:endParaRPr>
                    </a:p>
                    <a:p>
                      <a:pPr>
                        <a:lnSpc>
                          <a:spcPts val="1800"/>
                        </a:lnSpc>
                        <a:spcAft>
                          <a:spcPts val="1800"/>
                        </a:spcAft>
                      </a:pPr>
                      <a:r>
                        <a:rPr lang="en-US">
                          <a:solidFill>
                            <a:schemeClr val="bg1"/>
                          </a:solidFill>
                          <a:effectLst/>
                        </a:rPr>
                        <a:t>(100% 10QPS)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a:solidFill>
                            <a:schemeClr val="bg1"/>
                          </a:solidFill>
                          <a:effectLst/>
                          <a:latin typeface="Segoe UI Semibold" panose="020B0502040204020203" pitchFamily="34" charset="0"/>
                        </a:rPr>
                        <a:t>Autoscale</a:t>
                      </a:r>
                      <a:endParaRPr lang="en-US">
                        <a:solidFill>
                          <a:schemeClr val="bg1"/>
                        </a:solidFill>
                        <a:effectLst/>
                      </a:endParaRPr>
                    </a:p>
                    <a:p>
                      <a:pPr>
                        <a:lnSpc>
                          <a:spcPts val="1800"/>
                        </a:lnSpc>
                        <a:spcAft>
                          <a:spcPts val="1800"/>
                        </a:spcAft>
                      </a:pPr>
                      <a:r>
                        <a:rPr lang="en-US">
                          <a:solidFill>
                            <a:schemeClr val="bg1"/>
                          </a:solidFill>
                          <a:effectLst/>
                        </a:rPr>
                        <a:t>(50% 10 QPS, 50% 100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tc>
                  <a:txBody>
                    <a:bodyPr/>
                    <a:lstStyle/>
                    <a:p>
                      <a:pPr>
                        <a:lnSpc>
                          <a:spcPts val="1800"/>
                        </a:lnSpc>
                        <a:spcAft>
                          <a:spcPts val="1800"/>
                        </a:spcAft>
                      </a:pPr>
                      <a:r>
                        <a:rPr lang="en-US" b="1" err="1">
                          <a:solidFill>
                            <a:schemeClr val="bg1"/>
                          </a:solidFill>
                          <a:effectLst/>
                          <a:latin typeface="Segoe UI Semibold" panose="020B0502040204020203" pitchFamily="34" charset="0"/>
                        </a:rPr>
                        <a:t>Autoscale</a:t>
                      </a:r>
                      <a:endParaRPr lang="en-US">
                        <a:solidFill>
                          <a:schemeClr val="bg1"/>
                        </a:solidFill>
                        <a:effectLst/>
                      </a:endParaRPr>
                    </a:p>
                    <a:p>
                      <a:pPr>
                        <a:lnSpc>
                          <a:spcPts val="1800"/>
                        </a:lnSpc>
                        <a:spcAft>
                          <a:spcPts val="1800"/>
                        </a:spcAft>
                      </a:pPr>
                      <a:r>
                        <a:rPr lang="en-US">
                          <a:solidFill>
                            <a:schemeClr val="bg1"/>
                          </a:solidFill>
                          <a:effectLst/>
                        </a:rPr>
                        <a:t>(100% 100 QPS)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rgbClr val="007864"/>
                    </a:solidFill>
                  </a:tcPr>
                </a:tc>
                <a:extLst>
                  <a:ext uri="{0D108BD9-81ED-4DB2-BD59-A6C34878D82A}">
                    <a16:rowId xmlns:a16="http://schemas.microsoft.com/office/drawing/2014/main" val="2056830515"/>
                  </a:ext>
                </a:extLst>
              </a:tr>
              <a:tr h="708980">
                <a:tc>
                  <a:txBody>
                    <a:bodyPr/>
                    <a:lstStyle/>
                    <a:p>
                      <a:r>
                        <a:rPr lang="en-US">
                          <a:effectLst/>
                        </a:rPr>
                        <a:t>100k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$22.46</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$224.64</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$18.53</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$33.70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$185.33</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$336.96</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7824190"/>
                  </a:ext>
                </a:extLst>
              </a:tr>
              <a:tr h="590817">
                <a:tc>
                  <a:txBody>
                    <a:bodyPr/>
                    <a:lstStyle/>
                    <a:p>
                      <a:r>
                        <a:rPr lang="en-US">
                          <a:effectLst/>
                        </a:rPr>
                        <a:t>1M vectors</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$24.19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$241.92</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$19.96</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$36.29</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$199.58</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$362.88</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4797943"/>
                  </a:ext>
                </a:extLst>
              </a:tr>
              <a:tr h="708980">
                <a:tc>
                  <a:txBody>
                    <a:bodyPr/>
                    <a:lstStyle/>
                    <a:p>
                      <a:r>
                        <a:rPr lang="en-US">
                          <a:effectLst/>
                          <a:latin typeface="inherit"/>
                        </a:rPr>
                        <a:t>35M vectors</a:t>
                      </a:r>
                      <a:endParaRPr lang="en-US">
                        <a:effectLst/>
                      </a:endParaRP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$172.80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$1,728.00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$142.56</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$259.20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effectLst/>
                        </a:rPr>
                        <a:t> $1,425.60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effectLst/>
                        </a:rPr>
                        <a:t> $2,592.00</a:t>
                      </a:r>
                    </a:p>
                  </a:txBody>
                  <a:tcPr anchor="ctr">
                    <a:lnL w="12700" cap="flat" cmpd="sng" algn="ctr">
                      <a:solidFill>
                        <a:srgbClr val="BCA045"/>
                      </a:solidFill>
                      <a:prstDash val="solid"/>
                      <a:round/>
                      <a:headEnd type="none" w="med" len="med"/>
                      <a:tailEnd type="none" w="med" len="med"/>
                    </a:lnL>
                    <a:lnR w="12700" cap="flat" cmpd="sng" algn="ctr">
                      <a:solidFill>
                        <a:srgbClr val="BCA045"/>
                      </a:solidFill>
                      <a:prstDash val="solid"/>
                      <a:round/>
                      <a:headEnd type="none" w="med" len="med"/>
                      <a:tailEnd type="none" w="med" len="med"/>
                    </a:lnR>
                    <a:lnT w="12700" cap="flat" cmpd="sng" algn="ctr">
                      <a:solidFill>
                        <a:srgbClr val="BCA045"/>
                      </a:solidFill>
                      <a:prstDash val="solid"/>
                      <a:round/>
                      <a:headEnd type="none" w="med" len="med"/>
                      <a:tailEnd type="none" w="med" len="med"/>
                    </a:lnT>
                    <a:lnB w="12700" cap="flat" cmpd="sng" algn="ctr">
                      <a:solidFill>
                        <a:srgbClr val="BCA0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9648144"/>
                  </a:ext>
                </a:extLst>
              </a:tr>
            </a:tbl>
          </a:graphicData>
        </a:graphic>
      </p:graphicFrame>
      <p:sp>
        <p:nvSpPr>
          <p:cNvPr id="4" name="TextBox 3">
            <a:extLst>
              <a:ext uri="{FF2B5EF4-FFF2-40B4-BE49-F238E27FC236}">
                <a16:creationId xmlns:a16="http://schemas.microsoft.com/office/drawing/2014/main" id="{5CA39AD9-58AC-CDB5-738E-331DB12FF1AA}"/>
              </a:ext>
            </a:extLst>
          </p:cNvPr>
          <p:cNvSpPr txBox="1"/>
          <p:nvPr/>
        </p:nvSpPr>
        <p:spPr>
          <a:xfrm>
            <a:off x="5931837" y="6015718"/>
            <a:ext cx="6093912" cy="276999"/>
          </a:xfrm>
          <a:prstGeom prst="rect">
            <a:avLst/>
          </a:prstGeom>
          <a:noFill/>
        </p:spPr>
        <p:txBody>
          <a:bodyPr wrap="square">
            <a:spAutoFit/>
          </a:bodyPr>
          <a:lstStyle/>
          <a:p>
            <a:pPr algn="r"/>
            <a:r>
              <a:rPr lang="en-US" sz="1200" i="1"/>
              <a:t>Source: </a:t>
            </a:r>
            <a:r>
              <a:rPr lang="en-US" sz="1200" i="1">
                <a:hlinkClick r:id="rId3"/>
              </a:rPr>
              <a:t>https://aka.ms/CosmosDiskANNBlogPart1</a:t>
            </a:r>
            <a:r>
              <a:rPr lang="en-US" sz="1200" i="1"/>
              <a:t> </a:t>
            </a:r>
          </a:p>
        </p:txBody>
      </p:sp>
    </p:spTree>
    <p:extLst>
      <p:ext uri="{BB962C8B-B14F-4D97-AF65-F5344CB8AC3E}">
        <p14:creationId xmlns:p14="http://schemas.microsoft.com/office/powerpoint/2010/main" val="3341046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4920476-8D7F-0932-7E72-A268F81C298C}"/>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F8CB0744-2E38-F03A-CB4C-78681C8AD367}"/>
              </a:ext>
            </a:extLst>
          </p:cNvPr>
          <p:cNvSpPr/>
          <p:nvPr/>
        </p:nvSpPr>
        <p:spPr>
          <a:xfrm>
            <a:off x="749747" y="6460191"/>
            <a:ext cx="383444" cy="152400"/>
          </a:xfrm>
          <a:prstGeom prst="rect">
            <a:avLst/>
          </a:prstGeom>
          <a:noFill/>
          <a:ln w="15875"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Title 22">
            <a:extLst>
              <a:ext uri="{FF2B5EF4-FFF2-40B4-BE49-F238E27FC236}">
                <a16:creationId xmlns:a16="http://schemas.microsoft.com/office/drawing/2014/main" id="{3860344C-F455-DCD7-6A2A-8FCE0F3564AA}"/>
              </a:ext>
            </a:extLst>
          </p:cNvPr>
          <p:cNvSpPr>
            <a:spLocks noGrp="1"/>
          </p:cNvSpPr>
          <p:nvPr>
            <p:ph type="title" idx="4294967295"/>
          </p:nvPr>
        </p:nvSpPr>
        <p:spPr/>
        <p:txBody>
          <a:bodyPr>
            <a:normAutofit fontScale="90000"/>
          </a:bodyPr>
          <a:lstStyle/>
          <a:p>
            <a:pPr algn="ctr"/>
            <a:r>
              <a:rPr lang="en-US">
                <a:solidFill>
                  <a:srgbClr val="8DC8E8"/>
                </a:solidFill>
              </a:rPr>
              <a:t> </a:t>
            </a:r>
          </a:p>
        </p:txBody>
      </p:sp>
      <p:sp>
        <p:nvSpPr>
          <p:cNvPr id="12" name="TextBox 11">
            <a:extLst>
              <a:ext uri="{FF2B5EF4-FFF2-40B4-BE49-F238E27FC236}">
                <a16:creationId xmlns:a16="http://schemas.microsoft.com/office/drawing/2014/main" id="{DB11C082-E103-11BD-0C6B-8260FF54ED0F}"/>
              </a:ext>
            </a:extLst>
          </p:cNvPr>
          <p:cNvSpPr txBox="1"/>
          <p:nvPr/>
        </p:nvSpPr>
        <p:spPr>
          <a:xfrm>
            <a:off x="317744" y="6572791"/>
            <a:ext cx="2774738" cy="307777"/>
          </a:xfrm>
          <a:prstGeom prst="rect">
            <a:avLst/>
          </a:prstGeom>
          <a:noFill/>
        </p:spPr>
        <p:txBody>
          <a:bodyPr wrap="square" lIns="0" tIns="0" rIns="0" bIns="0" rtlCol="0">
            <a:spAutoFit/>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a:ln>
                  <a:noFill/>
                </a:ln>
                <a:solidFill>
                  <a:srgbClr val="FFFFFF"/>
                </a:solidFill>
                <a:effectLst/>
                <a:uLnTx/>
                <a:uFillTx/>
                <a:latin typeface="Segoe UI"/>
                <a:ea typeface="+mn-ea"/>
                <a:cs typeface="+mn-cs"/>
              </a:rPr>
              <a:t>*In preview, GA November ‘24</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8FB68365-1ABE-8C03-0A33-96EEADD67DD3}"/>
              </a:ext>
            </a:extLst>
          </p:cNvPr>
          <p:cNvSpPr txBox="1">
            <a:spLocks/>
          </p:cNvSpPr>
          <p:nvPr/>
        </p:nvSpPr>
        <p:spPr>
          <a:xfrm>
            <a:off x="588263" y="457200"/>
            <a:ext cx="11018520" cy="5539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Serverless vs </a:t>
            </a:r>
            <a:r>
              <a:rPr lang="en-US" err="1"/>
              <a:t>Autoscale</a:t>
            </a:r>
            <a:endParaRPr lang="en-US"/>
          </a:p>
        </p:txBody>
      </p:sp>
      <p:sp>
        <p:nvSpPr>
          <p:cNvPr id="20" name="TextBox 19">
            <a:extLst>
              <a:ext uri="{FF2B5EF4-FFF2-40B4-BE49-F238E27FC236}">
                <a16:creationId xmlns:a16="http://schemas.microsoft.com/office/drawing/2014/main" id="{ADE64789-8F3C-7D7E-642D-B9CAD7DB9339}"/>
              </a:ext>
            </a:extLst>
          </p:cNvPr>
          <p:cNvSpPr txBox="1"/>
          <p:nvPr/>
        </p:nvSpPr>
        <p:spPr>
          <a:xfrm>
            <a:off x="5931837" y="6015718"/>
            <a:ext cx="6093912" cy="276999"/>
          </a:xfrm>
          <a:prstGeom prst="rect">
            <a:avLst/>
          </a:prstGeom>
          <a:noFill/>
        </p:spPr>
        <p:txBody>
          <a:bodyPr wrap="square">
            <a:spAutoFit/>
          </a:bodyPr>
          <a:lstStyle/>
          <a:p>
            <a:pPr algn="r"/>
            <a:r>
              <a:rPr lang="en-US" sz="1200" i="1"/>
              <a:t>Source: </a:t>
            </a:r>
            <a:r>
              <a:rPr lang="en-US" sz="1200" i="1">
                <a:hlinkClick r:id="rId3"/>
              </a:rPr>
              <a:t>https://aka.ms/CosmosDiskANNBlogPart1</a:t>
            </a:r>
            <a:r>
              <a:rPr lang="en-US" sz="1200" i="1"/>
              <a:t> </a:t>
            </a:r>
          </a:p>
        </p:txBody>
      </p:sp>
      <p:sp>
        <p:nvSpPr>
          <p:cNvPr id="4" name="TextBox 3">
            <a:extLst>
              <a:ext uri="{FF2B5EF4-FFF2-40B4-BE49-F238E27FC236}">
                <a16:creationId xmlns:a16="http://schemas.microsoft.com/office/drawing/2014/main" id="{82F377E9-7873-CA80-D1DD-97C72F8ED26E}"/>
              </a:ext>
            </a:extLst>
          </p:cNvPr>
          <p:cNvSpPr txBox="1"/>
          <p:nvPr/>
        </p:nvSpPr>
        <p:spPr>
          <a:xfrm>
            <a:off x="6235593" y="2304532"/>
            <a:ext cx="5486400" cy="2743200"/>
          </a:xfrm>
          <a:prstGeom prst="rect">
            <a:avLst/>
          </a:prstGeom>
          <a:solidFill>
            <a:srgbClr val="FFFFFF"/>
          </a:solidFill>
          <a:ln w="28575">
            <a:solidFill>
              <a:srgbClr val="BCA045"/>
            </a:solidFill>
          </a:ln>
          <a:effectLst>
            <a:outerShdw blurRad="50800" dist="38100" dir="2700000" algn="tl" rotWithShape="0">
              <a:prstClr val="black">
                <a:alpha val="40000"/>
              </a:prstClr>
            </a:outerShdw>
          </a:effectLst>
        </p:spPr>
        <p:txBody>
          <a:bodyPr wrap="square">
            <a:noAutofit/>
          </a:bodyPr>
          <a:lstStyle/>
          <a:p>
            <a:pPr algn="l">
              <a:spcBef>
                <a:spcPts val="600"/>
              </a:spcBef>
            </a:pPr>
            <a:r>
              <a:rPr lang="en-US" sz="2400" b="1" i="0" err="1">
                <a:solidFill>
                  <a:srgbClr val="111111"/>
                </a:solidFill>
                <a:effectLst/>
                <a:latin typeface="-apple-system"/>
              </a:rPr>
              <a:t>Autoscale</a:t>
            </a:r>
            <a:endParaRPr lang="en-US" sz="2400" b="0" i="0">
              <a:solidFill>
                <a:srgbClr val="111111"/>
              </a:solidFill>
              <a:effectLst/>
              <a:latin typeface="-apple-system"/>
            </a:endParaRPr>
          </a:p>
          <a:p>
            <a:pPr algn="l">
              <a:spcBef>
                <a:spcPts val="600"/>
              </a:spcBef>
              <a:buFont typeface="Arial" panose="020B0604020202020204" pitchFamily="34" charset="0"/>
              <a:buChar char="•"/>
            </a:pPr>
            <a:r>
              <a:rPr lang="en-US" sz="2400" b="0" i="0">
                <a:solidFill>
                  <a:srgbClr val="111111"/>
                </a:solidFill>
                <a:effectLst/>
                <a:latin typeface="-apple-system"/>
              </a:rPr>
              <a:t>Automatically adjusts throughput</a:t>
            </a:r>
            <a:r>
              <a:rPr lang="en-US" sz="2400">
                <a:solidFill>
                  <a:srgbClr val="111111"/>
                </a:solidFill>
                <a:latin typeface="-apple-system"/>
              </a:rPr>
              <a:t>, you define max.</a:t>
            </a:r>
            <a:endParaRPr lang="en-US" sz="2400" b="0" i="0">
              <a:solidFill>
                <a:srgbClr val="111111"/>
              </a:solidFill>
              <a:effectLst/>
              <a:latin typeface="-apple-system"/>
            </a:endParaRPr>
          </a:p>
          <a:p>
            <a:pPr algn="l">
              <a:spcBef>
                <a:spcPts val="600"/>
              </a:spcBef>
              <a:buFont typeface="Arial" panose="020B0604020202020204" pitchFamily="34" charset="0"/>
              <a:buChar char="•"/>
            </a:pPr>
            <a:r>
              <a:rPr lang="en-US" sz="2400" b="0" i="0">
                <a:solidFill>
                  <a:srgbClr val="111111"/>
                </a:solidFill>
                <a:effectLst/>
                <a:latin typeface="-apple-system"/>
              </a:rPr>
              <a:t>Handles unpredictable traffic spikes.</a:t>
            </a:r>
          </a:p>
          <a:p>
            <a:pPr algn="l">
              <a:spcBef>
                <a:spcPts val="600"/>
              </a:spcBef>
              <a:buFont typeface="Arial" panose="020B0604020202020204" pitchFamily="34" charset="0"/>
              <a:buChar char="•"/>
            </a:pPr>
            <a:r>
              <a:rPr lang="en-US" sz="2400" b="0" i="0">
                <a:solidFill>
                  <a:srgbClr val="111111"/>
                </a:solidFill>
                <a:effectLst/>
                <a:latin typeface="-apple-system"/>
              </a:rPr>
              <a:t>Ensures consistent performance and availability.</a:t>
            </a:r>
          </a:p>
          <a:p>
            <a:pPr algn="l">
              <a:spcBef>
                <a:spcPts val="600"/>
              </a:spcBef>
            </a:pPr>
            <a:endParaRPr lang="en-US" sz="2400" b="0" i="0">
              <a:solidFill>
                <a:srgbClr val="111111"/>
              </a:solidFill>
              <a:effectLst/>
              <a:latin typeface="-apple-system"/>
            </a:endParaRPr>
          </a:p>
        </p:txBody>
      </p:sp>
      <p:sp>
        <p:nvSpPr>
          <p:cNvPr id="5" name="TextBox 4">
            <a:extLst>
              <a:ext uri="{FF2B5EF4-FFF2-40B4-BE49-F238E27FC236}">
                <a16:creationId xmlns:a16="http://schemas.microsoft.com/office/drawing/2014/main" id="{0B1EC0D6-85F3-9041-EBF2-9BB77D04CC3C}"/>
              </a:ext>
            </a:extLst>
          </p:cNvPr>
          <p:cNvSpPr txBox="1"/>
          <p:nvPr/>
        </p:nvSpPr>
        <p:spPr>
          <a:xfrm>
            <a:off x="257409" y="2304532"/>
            <a:ext cx="5486400" cy="2743200"/>
          </a:xfrm>
          <a:prstGeom prst="rect">
            <a:avLst/>
          </a:prstGeom>
          <a:solidFill>
            <a:srgbClr val="FFFFFF"/>
          </a:solidFill>
          <a:ln w="28575">
            <a:solidFill>
              <a:srgbClr val="BCA045"/>
            </a:solidFill>
          </a:ln>
          <a:effectLst>
            <a:outerShdw blurRad="50800" dist="38100" dir="2700000" algn="tl" rotWithShape="0">
              <a:prstClr val="black">
                <a:alpha val="40000"/>
              </a:prstClr>
            </a:outerShdw>
          </a:effectLst>
        </p:spPr>
        <p:txBody>
          <a:bodyPr wrap="square" rtlCol="0" anchor="t">
            <a:noAutofit/>
          </a:bodyPr>
          <a:lstStyle/>
          <a:p>
            <a:pPr algn="l">
              <a:spcBef>
                <a:spcPts val="600"/>
              </a:spcBef>
            </a:pPr>
            <a:r>
              <a:rPr lang="en-US" sz="2400" b="1" i="0">
                <a:solidFill>
                  <a:srgbClr val="111111"/>
                </a:solidFill>
                <a:effectLst/>
                <a:latin typeface="-apple-system"/>
              </a:rPr>
              <a:t>Serverless</a:t>
            </a:r>
            <a:endParaRPr lang="en-US" sz="2400" b="0" i="0">
              <a:solidFill>
                <a:srgbClr val="111111"/>
              </a:solidFill>
              <a:effectLst/>
              <a:latin typeface="-apple-system"/>
            </a:endParaRPr>
          </a:p>
          <a:p>
            <a:pPr algn="l">
              <a:spcBef>
                <a:spcPts val="600"/>
              </a:spcBef>
              <a:buFont typeface="Arial" panose="020B0604020202020204" pitchFamily="34" charset="0"/>
              <a:buChar char="•"/>
            </a:pPr>
            <a:r>
              <a:rPr lang="en-US" sz="2400" b="0" i="0">
                <a:solidFill>
                  <a:srgbClr val="111111"/>
                </a:solidFill>
                <a:effectLst/>
                <a:latin typeface="-apple-system"/>
              </a:rPr>
              <a:t>Cost-effective for intermittent workloads, development, and </a:t>
            </a:r>
            <a:r>
              <a:rPr lang="en-US" sz="2400" b="0" i="0" err="1">
                <a:solidFill>
                  <a:srgbClr val="111111"/>
                </a:solidFill>
                <a:effectLst/>
                <a:latin typeface="-apple-system"/>
              </a:rPr>
              <a:t>PoCs</a:t>
            </a:r>
            <a:r>
              <a:rPr lang="en-US" sz="2400" b="0" i="0">
                <a:solidFill>
                  <a:srgbClr val="111111"/>
                </a:solidFill>
                <a:effectLst/>
                <a:latin typeface="-apple-system"/>
              </a:rPr>
              <a:t>.</a:t>
            </a:r>
          </a:p>
          <a:p>
            <a:pPr algn="l">
              <a:spcBef>
                <a:spcPts val="600"/>
              </a:spcBef>
              <a:buFont typeface="Arial" panose="020B0604020202020204" pitchFamily="34" charset="0"/>
              <a:buChar char="•"/>
            </a:pPr>
            <a:r>
              <a:rPr lang="en-US" sz="2400" b="0" i="0">
                <a:solidFill>
                  <a:srgbClr val="111111"/>
                </a:solidFill>
                <a:effectLst/>
                <a:latin typeface="-apple-system"/>
              </a:rPr>
              <a:t>Pay only for consumed resources.</a:t>
            </a:r>
          </a:p>
          <a:p>
            <a:pPr algn="l">
              <a:spcBef>
                <a:spcPts val="600"/>
              </a:spcBef>
              <a:buFont typeface="Arial" panose="020B0604020202020204" pitchFamily="34" charset="0"/>
              <a:buChar char="•"/>
            </a:pPr>
            <a:r>
              <a:rPr lang="en-US" sz="2400" b="0" i="0">
                <a:solidFill>
                  <a:srgbClr val="111111"/>
                </a:solidFill>
                <a:effectLst/>
                <a:latin typeface="-apple-system"/>
              </a:rPr>
              <a:t>Simplifies development and deployment.</a:t>
            </a:r>
          </a:p>
          <a:p>
            <a:pPr algn="l"/>
            <a:endParaRPr lang="en-US" sz="2400">
              <a:latin typeface="Calibri Light" charset="0"/>
              <a:ea typeface="Calibri Light" charset="0"/>
              <a:cs typeface="Calibri Light" charset="0"/>
            </a:endParaRPr>
          </a:p>
        </p:txBody>
      </p:sp>
    </p:spTree>
    <p:extLst>
      <p:ext uri="{BB962C8B-B14F-4D97-AF65-F5344CB8AC3E}">
        <p14:creationId xmlns:p14="http://schemas.microsoft.com/office/powerpoint/2010/main" val="28961931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332509" y="1628799"/>
            <a:ext cx="11673443" cy="3857601"/>
          </a:xfrm>
        </p:spPr>
        <p:txBody>
          <a:bodyPr anchor="ctr"/>
          <a:lstStyle/>
          <a:p>
            <a:r>
              <a:rPr lang="en-US" sz="3600"/>
              <a:t>Agenda</a:t>
            </a:r>
          </a:p>
          <a:p>
            <a:pPr marL="571500" indent="-571500">
              <a:buFont typeface="Arial" panose="020B0604020202020204" pitchFamily="34" charset="0"/>
              <a:buChar char="•"/>
            </a:pPr>
            <a:r>
              <a:rPr lang="en-US" sz="3600" b="0">
                <a:solidFill>
                  <a:schemeClr val="bg1"/>
                </a:solidFill>
              </a:rPr>
              <a:t>Azure Cosmos DB + </a:t>
            </a:r>
            <a:r>
              <a:rPr lang="en-US" sz="3600" b="0" err="1">
                <a:solidFill>
                  <a:schemeClr val="bg1"/>
                </a:solidFill>
              </a:rPr>
              <a:t>GenAI</a:t>
            </a:r>
            <a:endParaRPr lang="en-US" sz="3600" b="0">
              <a:solidFill>
                <a:schemeClr val="bg1"/>
              </a:solidFill>
            </a:endParaRPr>
          </a:p>
          <a:p>
            <a:pPr marL="571500" indent="-571500">
              <a:buFont typeface="Arial" panose="020B0604020202020204" pitchFamily="34" charset="0"/>
              <a:buChar char="•"/>
            </a:pPr>
            <a:r>
              <a:rPr lang="en-US" sz="3600" b="0">
                <a:solidFill>
                  <a:schemeClr val="bg1"/>
                </a:solidFill>
              </a:rPr>
              <a:t>The Basics of vector embeddings</a:t>
            </a:r>
          </a:p>
          <a:p>
            <a:pPr marL="571500" indent="-571500">
              <a:buFont typeface="Arial" panose="020B0604020202020204" pitchFamily="34" charset="0"/>
              <a:buChar char="•"/>
            </a:pPr>
            <a:r>
              <a:rPr lang="en-US" sz="3600" b="0">
                <a:solidFill>
                  <a:schemeClr val="bg1"/>
                </a:solidFill>
              </a:rPr>
              <a:t>Vector indexing</a:t>
            </a:r>
          </a:p>
          <a:p>
            <a:pPr marL="571500" indent="-571500">
              <a:buFont typeface="Arial" panose="020B0604020202020204" pitchFamily="34" charset="0"/>
              <a:buChar char="•"/>
            </a:pPr>
            <a:r>
              <a:rPr lang="en-US" sz="3600" b="0">
                <a:solidFill>
                  <a:schemeClr val="bg1"/>
                </a:solidFill>
              </a:rPr>
              <a:t>Thinking about scale in Azure Cosmos DB</a:t>
            </a:r>
          </a:p>
          <a:p>
            <a:pPr marL="571500" indent="-571500">
              <a:buFont typeface="Arial" panose="020B0604020202020204" pitchFamily="34" charset="0"/>
              <a:buChar char="•"/>
            </a:pPr>
            <a:r>
              <a:rPr lang="en-US" sz="3600" b="0">
                <a:solidFill>
                  <a:schemeClr val="bg1"/>
                </a:solidFill>
              </a:rPr>
              <a:t>Demo</a:t>
            </a:r>
          </a:p>
        </p:txBody>
      </p:sp>
    </p:spTree>
    <p:extLst>
      <p:ext uri="{BB962C8B-B14F-4D97-AF65-F5344CB8AC3E}">
        <p14:creationId xmlns:p14="http://schemas.microsoft.com/office/powerpoint/2010/main" val="1684151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container">
            <a:extLst>
              <a:ext uri="{FF2B5EF4-FFF2-40B4-BE49-F238E27FC236}">
                <a16:creationId xmlns:a16="http://schemas.microsoft.com/office/drawing/2014/main" id="{0E2D6638-535A-E92E-3903-DED64A7DC285}"/>
              </a:ext>
              <a:ext uri="{C183D7F6-B498-43B3-948B-1728B52AA6E4}">
                <adec:decorative xmlns:adec="http://schemas.microsoft.com/office/drawing/2017/decorative" val="1"/>
              </a:ext>
            </a:extLst>
          </p:cNvPr>
          <p:cNvSpPr>
            <a:spLocks/>
          </p:cNvSpPr>
          <p:nvPr/>
        </p:nvSpPr>
        <p:spPr bwMode="auto">
          <a:xfrm>
            <a:off x="3045759" y="2736823"/>
            <a:ext cx="6100482" cy="1384354"/>
          </a:xfrm>
          <a:prstGeom prst="roundRect">
            <a:avLst>
              <a:gd name="adj" fmla="val 9452"/>
            </a:avLst>
          </a:prstGeom>
          <a:ln w="158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Sounds great… how do I get started?</a:t>
            </a:r>
          </a:p>
        </p:txBody>
      </p:sp>
    </p:spTree>
    <p:extLst>
      <p:ext uri="{BB962C8B-B14F-4D97-AF65-F5344CB8AC3E}">
        <p14:creationId xmlns:p14="http://schemas.microsoft.com/office/powerpoint/2010/main" val="739654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3C2E1C-5436-68A4-C93D-5B4B1A3BAD93}"/>
              </a:ext>
            </a:extLst>
          </p:cNvPr>
          <p:cNvSpPr txBox="1"/>
          <p:nvPr/>
        </p:nvSpPr>
        <p:spPr>
          <a:xfrm>
            <a:off x="203200" y="203200"/>
            <a:ext cx="4615559" cy="769441"/>
          </a:xfrm>
          <a:prstGeom prst="rect">
            <a:avLst/>
          </a:prstGeom>
          <a:noFill/>
        </p:spPr>
        <p:txBody>
          <a:bodyPr wrap="none" rtlCol="0" anchor="t">
            <a:spAutoFit/>
          </a:bodyPr>
          <a:lstStyle/>
          <a:p>
            <a:pPr algn="l"/>
            <a:r>
              <a:rPr lang="en-US" sz="4400">
                <a:latin typeface="Aptos" panose="020B0004020202020204" pitchFamily="34" charset="0"/>
                <a:ea typeface="Calibri Light" charset="0"/>
                <a:cs typeface="Calibri Light" charset="0"/>
              </a:rPr>
              <a:t>How to get started</a:t>
            </a:r>
          </a:p>
        </p:txBody>
      </p:sp>
      <p:sp>
        <p:nvSpPr>
          <p:cNvPr id="3" name="TextBox 2">
            <a:extLst>
              <a:ext uri="{FF2B5EF4-FFF2-40B4-BE49-F238E27FC236}">
                <a16:creationId xmlns:a16="http://schemas.microsoft.com/office/drawing/2014/main" id="{D2797945-1891-46D5-CF75-4BC5FDBD5F31}"/>
              </a:ext>
            </a:extLst>
          </p:cNvPr>
          <p:cNvSpPr txBox="1"/>
          <p:nvPr/>
        </p:nvSpPr>
        <p:spPr>
          <a:xfrm>
            <a:off x="203200" y="1625600"/>
            <a:ext cx="9145068" cy="3539430"/>
          </a:xfrm>
          <a:prstGeom prst="rect">
            <a:avLst/>
          </a:prstGeom>
          <a:noFill/>
        </p:spPr>
        <p:txBody>
          <a:bodyPr wrap="none" rtlCol="0" anchor="t">
            <a:spAutoFit/>
          </a:bodyPr>
          <a:lstStyle/>
          <a:p>
            <a:pPr marL="514350" indent="-514350" algn="l">
              <a:buFont typeface="+mj-lt"/>
              <a:buAutoNum type="arabicPeriod"/>
            </a:pPr>
            <a:r>
              <a:rPr lang="en-US" sz="3200">
                <a:latin typeface="Aptos" panose="020B0004020202020204" pitchFamily="34" charset="0"/>
                <a:ea typeface="Calibri Light" charset="0"/>
                <a:cs typeface="Calibri Light" charset="0"/>
              </a:rPr>
              <a:t>Create an Azure Cosmos DB for NoSQL account</a:t>
            </a:r>
          </a:p>
          <a:p>
            <a:pPr marL="514350" indent="-514350" algn="l">
              <a:buFont typeface="+mj-lt"/>
              <a:buAutoNum type="arabicPeriod"/>
            </a:pPr>
            <a:r>
              <a:rPr lang="en-US" sz="3200">
                <a:latin typeface="Aptos" panose="020B0004020202020204" pitchFamily="34" charset="0"/>
                <a:ea typeface="Calibri Light" charset="0"/>
                <a:cs typeface="Calibri Light" charset="0"/>
              </a:rPr>
              <a:t>Enable the Vector Search Preview</a:t>
            </a:r>
          </a:p>
          <a:p>
            <a:pPr marL="514350" indent="-514350" algn="l">
              <a:buFont typeface="+mj-lt"/>
              <a:buAutoNum type="arabicPeriod"/>
            </a:pPr>
            <a:r>
              <a:rPr lang="en-US" sz="3200">
                <a:latin typeface="Aptos" panose="020B0004020202020204" pitchFamily="34" charset="0"/>
                <a:ea typeface="Calibri Light" charset="0"/>
                <a:cs typeface="Calibri Light" charset="0"/>
              </a:rPr>
              <a:t>Create a new container with</a:t>
            </a:r>
          </a:p>
          <a:p>
            <a:pPr marL="514350" indent="-514350" algn="l">
              <a:buFont typeface="Arial" panose="020B0604020202020204" pitchFamily="34" charset="0"/>
              <a:buChar char="•"/>
            </a:pPr>
            <a:r>
              <a:rPr lang="en-US" sz="3200">
                <a:latin typeface="Aptos" panose="020B0004020202020204" pitchFamily="34" charset="0"/>
                <a:ea typeface="Calibri Light" charset="0"/>
                <a:cs typeface="Calibri Light" charset="0"/>
              </a:rPr>
              <a:t>	A vector embedding policy</a:t>
            </a:r>
          </a:p>
          <a:p>
            <a:pPr marL="457200" indent="-457200" algn="l">
              <a:buFont typeface="Arial" panose="020B0604020202020204" pitchFamily="34" charset="0"/>
              <a:buChar char="•"/>
            </a:pPr>
            <a:r>
              <a:rPr lang="en-US" sz="3200">
                <a:latin typeface="Aptos" panose="020B0004020202020204" pitchFamily="34" charset="0"/>
                <a:ea typeface="Calibri Light" charset="0"/>
                <a:cs typeface="Calibri Light" charset="0"/>
              </a:rPr>
              <a:t>	A vector index policy</a:t>
            </a:r>
          </a:p>
          <a:p>
            <a:pPr marL="457200" indent="-457200" algn="l">
              <a:buFont typeface="Arial" panose="020B0604020202020204" pitchFamily="34" charset="0"/>
              <a:buChar char="•"/>
            </a:pPr>
            <a:r>
              <a:rPr lang="en-US" sz="3200">
                <a:latin typeface="Aptos" panose="020B0004020202020204" pitchFamily="34" charset="0"/>
                <a:ea typeface="Calibri Light" charset="0"/>
                <a:cs typeface="Calibri Light" charset="0"/>
              </a:rPr>
              <a:t>Ingest your data items with vectors</a:t>
            </a:r>
          </a:p>
          <a:p>
            <a:pPr marL="457200" indent="-457200" algn="l">
              <a:buFont typeface="Arial" panose="020B0604020202020204" pitchFamily="34" charset="0"/>
              <a:buChar char="•"/>
            </a:pPr>
            <a:r>
              <a:rPr lang="en-US" sz="3200">
                <a:latin typeface="Aptos" panose="020B0004020202020204" pitchFamily="34" charset="0"/>
                <a:ea typeface="Calibri Light" charset="0"/>
                <a:cs typeface="Calibri Light" charset="0"/>
              </a:rPr>
              <a:t>Write a query using the </a:t>
            </a:r>
            <a:r>
              <a:rPr lang="en-US" sz="3200" err="1">
                <a:latin typeface="Aptos" panose="020B0004020202020204" pitchFamily="34" charset="0"/>
                <a:ea typeface="Calibri Light" charset="0"/>
                <a:cs typeface="Calibri Light" charset="0"/>
              </a:rPr>
              <a:t>VectorDistance</a:t>
            </a:r>
            <a:r>
              <a:rPr lang="en-US" sz="3200">
                <a:latin typeface="Aptos" panose="020B0004020202020204" pitchFamily="34" charset="0"/>
                <a:ea typeface="Calibri Light" charset="0"/>
                <a:cs typeface="Calibri Light" charset="0"/>
              </a:rPr>
              <a:t> function!</a:t>
            </a:r>
          </a:p>
        </p:txBody>
      </p:sp>
    </p:spTree>
    <p:extLst>
      <p:ext uri="{BB962C8B-B14F-4D97-AF65-F5344CB8AC3E}">
        <p14:creationId xmlns:p14="http://schemas.microsoft.com/office/powerpoint/2010/main" val="846944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F62039-AD19-D46B-0DC1-20791DE50A94}"/>
              </a:ext>
            </a:extLst>
          </p:cNvPr>
          <p:cNvSpPr txBox="1"/>
          <p:nvPr/>
        </p:nvSpPr>
        <p:spPr>
          <a:xfrm>
            <a:off x="2616200" y="1491734"/>
            <a:ext cx="6096000" cy="646331"/>
          </a:xfrm>
          <a:prstGeom prst="rect">
            <a:avLst/>
          </a:prstGeom>
          <a:noFill/>
        </p:spPr>
        <p:txBody>
          <a:bodyPr wrap="square">
            <a:spAutoFit/>
          </a:bodyPr>
          <a:lstStyle/>
          <a:p>
            <a:endParaRPr lang="en-US"/>
          </a:p>
          <a:p>
            <a:endParaRPr lang="en-US"/>
          </a:p>
        </p:txBody>
      </p:sp>
      <p:sp>
        <p:nvSpPr>
          <p:cNvPr id="4" name="TextBox 3">
            <a:extLst>
              <a:ext uri="{FF2B5EF4-FFF2-40B4-BE49-F238E27FC236}">
                <a16:creationId xmlns:a16="http://schemas.microsoft.com/office/drawing/2014/main" id="{3D12BD7B-D06E-33A7-8395-50AA9756EC9B}"/>
              </a:ext>
            </a:extLst>
          </p:cNvPr>
          <p:cNvSpPr txBox="1"/>
          <p:nvPr/>
        </p:nvSpPr>
        <p:spPr>
          <a:xfrm>
            <a:off x="1051285" y="1491734"/>
            <a:ext cx="10089430" cy="4401205"/>
          </a:xfrm>
          <a:prstGeom prst="rect">
            <a:avLst/>
          </a:prstGeom>
          <a:noFill/>
        </p:spPr>
        <p:txBody>
          <a:bodyPr wrap="square" rtlCol="0" anchor="t">
            <a:spAutoFit/>
          </a:bodyPr>
          <a:lstStyle/>
          <a:p>
            <a:r>
              <a:rPr lang="en-US" sz="2800" b="0">
                <a:solidFill>
                  <a:srgbClr val="000000"/>
                </a:solidFill>
                <a:effectLst/>
                <a:latin typeface="Monaco" pitchFamily="2" charset="77"/>
              </a:rPr>
              <a:t>{</a:t>
            </a:r>
          </a:p>
          <a:p>
            <a:pPr lvl="1"/>
            <a:r>
              <a:rPr lang="en-US" sz="2800" b="0">
                <a:solidFill>
                  <a:srgbClr val="A31515"/>
                </a:solidFill>
                <a:effectLst/>
                <a:latin typeface="Monaco" pitchFamily="2" charset="77"/>
              </a:rPr>
              <a:t>"</a:t>
            </a:r>
            <a:r>
              <a:rPr lang="en-US" sz="2800" b="0" err="1">
                <a:solidFill>
                  <a:srgbClr val="A31515"/>
                </a:solidFill>
                <a:effectLst/>
                <a:latin typeface="Monaco" pitchFamily="2" charset="77"/>
              </a:rPr>
              <a:t>vectorEmbeddings</a:t>
            </a:r>
            <a:r>
              <a:rPr lang="en-US" sz="2800" b="0">
                <a:solidFill>
                  <a:srgbClr val="A31515"/>
                </a:solidFill>
                <a:effectLst/>
                <a:latin typeface="Monaco" pitchFamily="2" charset="77"/>
              </a:rPr>
              <a:t>"</a:t>
            </a:r>
            <a:r>
              <a:rPr lang="en-US" sz="2800" b="0">
                <a:solidFill>
                  <a:srgbClr val="000000"/>
                </a:solidFill>
                <a:effectLst/>
                <a:latin typeface="Monaco" pitchFamily="2" charset="77"/>
              </a:rPr>
              <a:t>: [</a:t>
            </a:r>
          </a:p>
          <a:p>
            <a:pPr lvl="2"/>
            <a:r>
              <a:rPr lang="en-US" sz="2800" b="0">
                <a:solidFill>
                  <a:srgbClr val="000000"/>
                </a:solidFill>
                <a:effectLst/>
                <a:latin typeface="Monaco" pitchFamily="2" charset="77"/>
              </a:rPr>
              <a:t>{</a:t>
            </a:r>
          </a:p>
          <a:p>
            <a:pPr lvl="2"/>
            <a:r>
              <a:rPr lang="en-US" sz="2800" b="0">
                <a:solidFill>
                  <a:srgbClr val="A31515"/>
                </a:solidFill>
                <a:effectLst/>
                <a:latin typeface="Monaco" pitchFamily="2" charset="77"/>
              </a:rPr>
              <a:t>"path"</a:t>
            </a:r>
            <a:r>
              <a:rPr lang="en-US" sz="2800" b="0">
                <a:solidFill>
                  <a:srgbClr val="000000"/>
                </a:solidFill>
                <a:effectLst/>
                <a:latin typeface="Monaco" pitchFamily="2" charset="77"/>
              </a:rPr>
              <a:t>: </a:t>
            </a:r>
            <a:r>
              <a:rPr lang="en-US" sz="2800" b="0">
                <a:solidFill>
                  <a:srgbClr val="0451A5"/>
                </a:solidFill>
                <a:effectLst/>
                <a:latin typeface="Monaco" pitchFamily="2" charset="77"/>
              </a:rPr>
              <a:t>"/vector"</a:t>
            </a:r>
            <a:r>
              <a:rPr lang="en-US" sz="2800" b="0">
                <a:solidFill>
                  <a:srgbClr val="000000"/>
                </a:solidFill>
                <a:effectLst/>
                <a:latin typeface="Monaco" pitchFamily="2" charset="77"/>
              </a:rPr>
              <a:t>,</a:t>
            </a:r>
          </a:p>
          <a:p>
            <a:pPr lvl="2"/>
            <a:r>
              <a:rPr lang="en-US" sz="2800" b="0">
                <a:solidFill>
                  <a:srgbClr val="A31515"/>
                </a:solidFill>
                <a:effectLst/>
                <a:latin typeface="Monaco" pitchFamily="2" charset="77"/>
              </a:rPr>
              <a:t>"</a:t>
            </a:r>
            <a:r>
              <a:rPr lang="en-US" sz="2800" b="0" err="1">
                <a:solidFill>
                  <a:srgbClr val="A31515"/>
                </a:solidFill>
                <a:effectLst/>
                <a:latin typeface="Monaco" pitchFamily="2" charset="77"/>
              </a:rPr>
              <a:t>dataType</a:t>
            </a:r>
            <a:r>
              <a:rPr lang="en-US" sz="2800" b="0">
                <a:solidFill>
                  <a:srgbClr val="A31515"/>
                </a:solidFill>
                <a:effectLst/>
                <a:latin typeface="Monaco" pitchFamily="2" charset="77"/>
              </a:rPr>
              <a:t>"</a:t>
            </a:r>
            <a:r>
              <a:rPr lang="en-US" sz="2800" b="0">
                <a:solidFill>
                  <a:srgbClr val="000000"/>
                </a:solidFill>
                <a:effectLst/>
                <a:latin typeface="Monaco" pitchFamily="2" charset="77"/>
              </a:rPr>
              <a:t>: </a:t>
            </a:r>
            <a:r>
              <a:rPr lang="en-US" sz="2800" b="0">
                <a:solidFill>
                  <a:srgbClr val="0451A5"/>
                </a:solidFill>
                <a:effectLst/>
                <a:latin typeface="Monaco" pitchFamily="2" charset="77"/>
              </a:rPr>
              <a:t>"float32"</a:t>
            </a:r>
            <a:r>
              <a:rPr lang="en-US" sz="2800" b="0">
                <a:solidFill>
                  <a:srgbClr val="000000"/>
                </a:solidFill>
                <a:effectLst/>
                <a:latin typeface="Monaco" pitchFamily="2" charset="77"/>
              </a:rPr>
              <a:t>,</a:t>
            </a:r>
          </a:p>
          <a:p>
            <a:pPr lvl="2"/>
            <a:r>
              <a:rPr lang="en-US" sz="2800" b="0">
                <a:solidFill>
                  <a:srgbClr val="A31515"/>
                </a:solidFill>
                <a:effectLst/>
                <a:latin typeface="Monaco" pitchFamily="2" charset="77"/>
              </a:rPr>
              <a:t>"dimensions"</a:t>
            </a:r>
            <a:r>
              <a:rPr lang="en-US" sz="2800" b="0">
                <a:solidFill>
                  <a:srgbClr val="000000"/>
                </a:solidFill>
                <a:effectLst/>
                <a:latin typeface="Monaco" pitchFamily="2" charset="77"/>
              </a:rPr>
              <a:t>: </a:t>
            </a:r>
            <a:r>
              <a:rPr lang="en-US" sz="2800" b="0">
                <a:solidFill>
                  <a:srgbClr val="098658"/>
                </a:solidFill>
                <a:effectLst/>
                <a:latin typeface="Monaco" pitchFamily="2" charset="77"/>
              </a:rPr>
              <a:t>256</a:t>
            </a:r>
            <a:r>
              <a:rPr lang="en-US" sz="2800" b="0">
                <a:solidFill>
                  <a:srgbClr val="000000"/>
                </a:solidFill>
                <a:effectLst/>
                <a:latin typeface="Monaco" pitchFamily="2" charset="77"/>
              </a:rPr>
              <a:t>,</a:t>
            </a:r>
          </a:p>
          <a:p>
            <a:pPr lvl="2"/>
            <a:r>
              <a:rPr lang="en-US" sz="2800" b="0">
                <a:solidFill>
                  <a:srgbClr val="A31515"/>
                </a:solidFill>
                <a:effectLst/>
                <a:latin typeface="Monaco" pitchFamily="2" charset="77"/>
              </a:rPr>
              <a:t>"</a:t>
            </a:r>
            <a:r>
              <a:rPr lang="en-US" sz="2800" b="0" err="1">
                <a:solidFill>
                  <a:srgbClr val="A31515"/>
                </a:solidFill>
                <a:effectLst/>
                <a:latin typeface="Monaco" pitchFamily="2" charset="77"/>
              </a:rPr>
              <a:t>distanceFunction</a:t>
            </a:r>
            <a:r>
              <a:rPr lang="en-US" sz="2800" b="0">
                <a:solidFill>
                  <a:srgbClr val="A31515"/>
                </a:solidFill>
                <a:effectLst/>
                <a:latin typeface="Monaco" pitchFamily="2" charset="77"/>
              </a:rPr>
              <a:t>"</a:t>
            </a:r>
            <a:r>
              <a:rPr lang="en-US" sz="2800" b="0">
                <a:solidFill>
                  <a:srgbClr val="000000"/>
                </a:solidFill>
                <a:effectLst/>
                <a:latin typeface="Monaco" pitchFamily="2" charset="77"/>
              </a:rPr>
              <a:t>: </a:t>
            </a:r>
            <a:r>
              <a:rPr lang="en-US" sz="2800" b="0">
                <a:solidFill>
                  <a:srgbClr val="0451A5"/>
                </a:solidFill>
                <a:effectLst/>
                <a:latin typeface="Monaco" pitchFamily="2" charset="77"/>
              </a:rPr>
              <a:t>"cosine"</a:t>
            </a:r>
            <a:endParaRPr lang="en-US" sz="2800" b="0">
              <a:solidFill>
                <a:srgbClr val="000000"/>
              </a:solidFill>
              <a:effectLst/>
              <a:latin typeface="Monaco" pitchFamily="2" charset="77"/>
            </a:endParaRPr>
          </a:p>
          <a:p>
            <a:pPr lvl="2"/>
            <a:r>
              <a:rPr lang="en-US" sz="2800" b="0">
                <a:solidFill>
                  <a:srgbClr val="000000"/>
                </a:solidFill>
                <a:effectLst/>
                <a:latin typeface="Monaco" pitchFamily="2" charset="77"/>
              </a:rPr>
              <a:t>}</a:t>
            </a:r>
          </a:p>
          <a:p>
            <a:pPr lvl="1"/>
            <a:r>
              <a:rPr lang="en-US" sz="2800" b="0">
                <a:solidFill>
                  <a:srgbClr val="000000"/>
                </a:solidFill>
                <a:effectLst/>
                <a:latin typeface="Monaco" pitchFamily="2" charset="77"/>
              </a:rPr>
              <a:t>]</a:t>
            </a:r>
          </a:p>
          <a:p>
            <a:r>
              <a:rPr lang="en-US" sz="2800" b="0">
                <a:solidFill>
                  <a:srgbClr val="000000"/>
                </a:solidFill>
                <a:effectLst/>
                <a:latin typeface="Monaco" pitchFamily="2" charset="77"/>
              </a:rPr>
              <a:t>}</a:t>
            </a:r>
          </a:p>
        </p:txBody>
      </p:sp>
      <p:sp>
        <p:nvSpPr>
          <p:cNvPr id="5" name="TextBox 4">
            <a:extLst>
              <a:ext uri="{FF2B5EF4-FFF2-40B4-BE49-F238E27FC236}">
                <a16:creationId xmlns:a16="http://schemas.microsoft.com/office/drawing/2014/main" id="{5CA284EC-0DA6-F091-EDCF-571200352A1A}"/>
              </a:ext>
            </a:extLst>
          </p:cNvPr>
          <p:cNvSpPr txBox="1"/>
          <p:nvPr/>
        </p:nvSpPr>
        <p:spPr>
          <a:xfrm>
            <a:off x="203200" y="203200"/>
            <a:ext cx="8355172" cy="769441"/>
          </a:xfrm>
          <a:prstGeom prst="rect">
            <a:avLst/>
          </a:prstGeom>
          <a:noFill/>
        </p:spPr>
        <p:txBody>
          <a:bodyPr wrap="none" rtlCol="0" anchor="t">
            <a:spAutoFit/>
          </a:bodyPr>
          <a:lstStyle/>
          <a:p>
            <a:pPr algn="l"/>
            <a:r>
              <a:rPr lang="en-US" sz="4400">
                <a:latin typeface="Aptos" panose="020B0004020202020204" pitchFamily="34" charset="0"/>
                <a:ea typeface="Calibri Light" charset="0"/>
                <a:cs typeface="Calibri Light" charset="0"/>
              </a:rPr>
              <a:t>What’s a Container Vector Policy?</a:t>
            </a:r>
          </a:p>
        </p:txBody>
      </p:sp>
    </p:spTree>
    <p:extLst>
      <p:ext uri="{BB962C8B-B14F-4D97-AF65-F5344CB8AC3E}">
        <p14:creationId xmlns:p14="http://schemas.microsoft.com/office/powerpoint/2010/main" val="27098912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E58777F-FE08-DF51-D9EE-5E6C866B2C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E7A58F-3E8A-AA7D-CC9C-87E0FEBB1ECA}"/>
              </a:ext>
            </a:extLst>
          </p:cNvPr>
          <p:cNvSpPr txBox="1"/>
          <p:nvPr/>
        </p:nvSpPr>
        <p:spPr>
          <a:xfrm>
            <a:off x="2616200" y="1491734"/>
            <a:ext cx="6096000" cy="646331"/>
          </a:xfrm>
          <a:prstGeom prst="rect">
            <a:avLst/>
          </a:prstGeom>
          <a:noFill/>
        </p:spPr>
        <p:txBody>
          <a:bodyPr wrap="square">
            <a:spAutoFit/>
          </a:bodyPr>
          <a:lstStyle/>
          <a:p>
            <a:endParaRPr lang="en-US"/>
          </a:p>
          <a:p>
            <a:endParaRPr lang="en-US"/>
          </a:p>
        </p:txBody>
      </p:sp>
      <p:sp>
        <p:nvSpPr>
          <p:cNvPr id="4" name="TextBox 3">
            <a:extLst>
              <a:ext uri="{FF2B5EF4-FFF2-40B4-BE49-F238E27FC236}">
                <a16:creationId xmlns:a16="http://schemas.microsoft.com/office/drawing/2014/main" id="{597A81C4-BC09-5CCE-11B5-F4861F34764D}"/>
              </a:ext>
            </a:extLst>
          </p:cNvPr>
          <p:cNvSpPr txBox="1"/>
          <p:nvPr/>
        </p:nvSpPr>
        <p:spPr>
          <a:xfrm>
            <a:off x="1244600" y="1826836"/>
            <a:ext cx="10363200" cy="3539430"/>
          </a:xfrm>
          <a:prstGeom prst="rect">
            <a:avLst/>
          </a:prstGeom>
          <a:noFill/>
        </p:spPr>
        <p:txBody>
          <a:bodyPr wrap="square" rtlCol="0" anchor="t">
            <a:spAutoFit/>
          </a:bodyPr>
          <a:lstStyle/>
          <a:p>
            <a:r>
              <a:rPr lang="en-US" sz="2800" b="0">
                <a:solidFill>
                  <a:srgbClr val="000000"/>
                </a:solidFill>
                <a:effectLst/>
                <a:latin typeface="Menlo" panose="020B0609030804020204" pitchFamily="49" charset="0"/>
              </a:rPr>
              <a:t>{</a:t>
            </a:r>
          </a:p>
          <a:p>
            <a:pPr lvl="1"/>
            <a:r>
              <a:rPr lang="en-US" sz="2800" b="0">
                <a:solidFill>
                  <a:srgbClr val="A31515"/>
                </a:solidFill>
                <a:effectLst/>
                <a:latin typeface="Menlo" panose="020B0609030804020204" pitchFamily="49" charset="0"/>
              </a:rPr>
              <a:t>"</a:t>
            </a:r>
            <a:r>
              <a:rPr lang="en-US" sz="2800" b="0" err="1">
                <a:solidFill>
                  <a:srgbClr val="A31515"/>
                </a:solidFill>
                <a:effectLst/>
                <a:latin typeface="Menlo" panose="020B0609030804020204" pitchFamily="49" charset="0"/>
              </a:rPr>
              <a:t>vectorIndexes</a:t>
            </a:r>
            <a:r>
              <a:rPr lang="en-US" sz="2800" b="0">
                <a:solidFill>
                  <a:srgbClr val="A31515"/>
                </a:solidFill>
                <a:effectLst/>
                <a:latin typeface="Menlo" panose="020B0609030804020204" pitchFamily="49" charset="0"/>
              </a:rPr>
              <a:t>"</a:t>
            </a:r>
            <a:r>
              <a:rPr lang="en-US" sz="2800" b="0">
                <a:solidFill>
                  <a:srgbClr val="000000"/>
                </a:solidFill>
                <a:effectLst/>
                <a:latin typeface="Menlo" panose="020B0609030804020204" pitchFamily="49" charset="0"/>
              </a:rPr>
              <a:t>: [</a:t>
            </a:r>
          </a:p>
          <a:p>
            <a:pPr lvl="2"/>
            <a:r>
              <a:rPr lang="en-US" sz="2800" b="0">
                <a:solidFill>
                  <a:srgbClr val="000000"/>
                </a:solidFill>
                <a:effectLst/>
                <a:latin typeface="Menlo" panose="020B0609030804020204" pitchFamily="49" charset="0"/>
              </a:rPr>
              <a:t>{</a:t>
            </a:r>
          </a:p>
          <a:p>
            <a:pPr lvl="2"/>
            <a:r>
              <a:rPr lang="en-US" sz="2800" b="0">
                <a:solidFill>
                  <a:srgbClr val="A31515"/>
                </a:solidFill>
                <a:effectLst/>
                <a:latin typeface="Menlo" panose="020B0609030804020204" pitchFamily="49" charset="0"/>
              </a:rPr>
              <a:t>"path"</a:t>
            </a:r>
            <a:r>
              <a:rPr lang="en-US" sz="2800" b="0">
                <a:solidFill>
                  <a:srgbClr val="000000"/>
                </a:solidFill>
                <a:effectLst/>
                <a:latin typeface="Menlo" panose="020B0609030804020204" pitchFamily="49" charset="0"/>
              </a:rPr>
              <a:t>: </a:t>
            </a:r>
            <a:r>
              <a:rPr lang="en-US" sz="2800" b="0">
                <a:solidFill>
                  <a:srgbClr val="0451A5"/>
                </a:solidFill>
                <a:effectLst/>
                <a:latin typeface="Menlo" panose="020B0609030804020204" pitchFamily="49" charset="0"/>
              </a:rPr>
              <a:t>"/vector"</a:t>
            </a:r>
            <a:r>
              <a:rPr lang="en-US" sz="2800" b="0">
                <a:solidFill>
                  <a:srgbClr val="000000"/>
                </a:solidFill>
                <a:effectLst/>
                <a:latin typeface="Menlo" panose="020B0609030804020204" pitchFamily="49" charset="0"/>
              </a:rPr>
              <a:t>,</a:t>
            </a:r>
          </a:p>
          <a:p>
            <a:pPr lvl="2"/>
            <a:r>
              <a:rPr lang="en-US" sz="2800" b="0">
                <a:solidFill>
                  <a:srgbClr val="A31515"/>
                </a:solidFill>
                <a:effectLst/>
                <a:latin typeface="Menlo" panose="020B0609030804020204" pitchFamily="49" charset="0"/>
              </a:rPr>
              <a:t>"type"</a:t>
            </a:r>
            <a:r>
              <a:rPr lang="en-US" sz="2800" b="0">
                <a:solidFill>
                  <a:srgbClr val="000000"/>
                </a:solidFill>
                <a:effectLst/>
                <a:latin typeface="Menlo" panose="020B0609030804020204" pitchFamily="49" charset="0"/>
              </a:rPr>
              <a:t>: </a:t>
            </a:r>
            <a:r>
              <a:rPr lang="en-US" sz="2800" b="0">
                <a:solidFill>
                  <a:srgbClr val="0451A5"/>
                </a:solidFill>
                <a:effectLst/>
                <a:latin typeface="Menlo" panose="020B0609030804020204" pitchFamily="49" charset="0"/>
              </a:rPr>
              <a:t>”</a:t>
            </a:r>
            <a:r>
              <a:rPr lang="en-US" sz="2800" err="1">
                <a:solidFill>
                  <a:srgbClr val="0451A5"/>
                </a:solidFill>
                <a:latin typeface="Menlo" panose="020B0609030804020204" pitchFamily="49" charset="0"/>
              </a:rPr>
              <a:t>d</a:t>
            </a:r>
            <a:r>
              <a:rPr lang="en-US" sz="2800" b="0" err="1">
                <a:solidFill>
                  <a:srgbClr val="0451A5"/>
                </a:solidFill>
                <a:effectLst/>
                <a:latin typeface="Menlo" panose="020B0609030804020204" pitchFamily="49" charset="0"/>
              </a:rPr>
              <a:t>iskANN</a:t>
            </a:r>
            <a:r>
              <a:rPr lang="en-US" sz="2800" b="0">
                <a:solidFill>
                  <a:srgbClr val="0451A5"/>
                </a:solidFill>
                <a:effectLst/>
                <a:latin typeface="Menlo" panose="020B0609030804020204" pitchFamily="49" charset="0"/>
              </a:rPr>
              <a:t>"</a:t>
            </a:r>
            <a:endParaRPr lang="en-US" sz="2800" b="0">
              <a:solidFill>
                <a:srgbClr val="000000"/>
              </a:solidFill>
              <a:effectLst/>
              <a:latin typeface="Menlo" panose="020B0609030804020204" pitchFamily="49" charset="0"/>
            </a:endParaRPr>
          </a:p>
          <a:p>
            <a:pPr lvl="2"/>
            <a:r>
              <a:rPr lang="en-US" sz="2800" b="0">
                <a:solidFill>
                  <a:srgbClr val="000000"/>
                </a:solidFill>
                <a:effectLst/>
                <a:latin typeface="Menlo" panose="020B0609030804020204" pitchFamily="49" charset="0"/>
              </a:rPr>
              <a:t>}</a:t>
            </a:r>
          </a:p>
          <a:p>
            <a:pPr lvl="1"/>
            <a:r>
              <a:rPr lang="en-US" sz="2800" b="0">
                <a:solidFill>
                  <a:srgbClr val="000000"/>
                </a:solidFill>
                <a:effectLst/>
                <a:latin typeface="Menlo" panose="020B0609030804020204" pitchFamily="49" charset="0"/>
              </a:rPr>
              <a:t>]</a:t>
            </a:r>
          </a:p>
          <a:p>
            <a:r>
              <a:rPr lang="en-US" sz="2800" b="0">
                <a:solidFill>
                  <a:srgbClr val="000000"/>
                </a:solidFill>
                <a:effectLst/>
                <a:latin typeface="Menlo" panose="020B0609030804020204" pitchFamily="49" charset="0"/>
              </a:rPr>
              <a:t>}</a:t>
            </a:r>
          </a:p>
        </p:txBody>
      </p:sp>
      <p:sp>
        <p:nvSpPr>
          <p:cNvPr id="5" name="TextBox 4">
            <a:extLst>
              <a:ext uri="{FF2B5EF4-FFF2-40B4-BE49-F238E27FC236}">
                <a16:creationId xmlns:a16="http://schemas.microsoft.com/office/drawing/2014/main" id="{5747FFD0-C692-1544-F105-2D02D12B8972}"/>
              </a:ext>
            </a:extLst>
          </p:cNvPr>
          <p:cNvSpPr txBox="1"/>
          <p:nvPr/>
        </p:nvSpPr>
        <p:spPr>
          <a:xfrm>
            <a:off x="203200" y="203200"/>
            <a:ext cx="7249036" cy="769441"/>
          </a:xfrm>
          <a:prstGeom prst="rect">
            <a:avLst/>
          </a:prstGeom>
          <a:noFill/>
        </p:spPr>
        <p:txBody>
          <a:bodyPr wrap="none" rtlCol="0" anchor="t">
            <a:spAutoFit/>
          </a:bodyPr>
          <a:lstStyle/>
          <a:p>
            <a:pPr algn="l"/>
            <a:r>
              <a:rPr lang="en-US" sz="4400">
                <a:latin typeface="Aptos" panose="020B0004020202020204" pitchFamily="34" charset="0"/>
                <a:ea typeface="Calibri Light" charset="0"/>
                <a:cs typeface="Calibri Light" charset="0"/>
              </a:rPr>
              <a:t>What’s a Vector Index Policy?</a:t>
            </a:r>
          </a:p>
        </p:txBody>
      </p:sp>
    </p:spTree>
    <p:extLst>
      <p:ext uri="{BB962C8B-B14F-4D97-AF65-F5344CB8AC3E}">
        <p14:creationId xmlns:p14="http://schemas.microsoft.com/office/powerpoint/2010/main" val="33407649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1C64153-1735-F80E-E863-98E7E25B08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02FA8D-C69F-708F-A20A-3E047AD98B93}"/>
              </a:ext>
            </a:extLst>
          </p:cNvPr>
          <p:cNvSpPr txBox="1"/>
          <p:nvPr/>
        </p:nvSpPr>
        <p:spPr>
          <a:xfrm>
            <a:off x="2616200" y="1491734"/>
            <a:ext cx="6096000" cy="523220"/>
          </a:xfrm>
          <a:prstGeom prst="rect">
            <a:avLst/>
          </a:prstGeom>
          <a:noFill/>
        </p:spPr>
        <p:txBody>
          <a:bodyPr wrap="square">
            <a:spAutoFit/>
          </a:bodyPr>
          <a:lstStyle/>
          <a:p>
            <a:endParaRPr lang="en-US" sz="1400"/>
          </a:p>
          <a:p>
            <a:endParaRPr lang="en-US" sz="1400"/>
          </a:p>
        </p:txBody>
      </p:sp>
      <p:sp>
        <p:nvSpPr>
          <p:cNvPr id="4" name="TextBox 3">
            <a:extLst>
              <a:ext uri="{FF2B5EF4-FFF2-40B4-BE49-F238E27FC236}">
                <a16:creationId xmlns:a16="http://schemas.microsoft.com/office/drawing/2014/main" id="{D14329AC-96F2-159D-33BA-8300817E0F60}"/>
              </a:ext>
            </a:extLst>
          </p:cNvPr>
          <p:cNvSpPr txBox="1"/>
          <p:nvPr/>
        </p:nvSpPr>
        <p:spPr>
          <a:xfrm>
            <a:off x="685800" y="1532692"/>
            <a:ext cx="10363200" cy="1015663"/>
          </a:xfrm>
          <a:prstGeom prst="rect">
            <a:avLst/>
          </a:prstGeom>
          <a:noFill/>
        </p:spPr>
        <p:txBody>
          <a:bodyPr wrap="square" rtlCol="0" anchor="t">
            <a:spAutoFit/>
          </a:bodyPr>
          <a:lstStyle/>
          <a:p>
            <a:r>
              <a:rPr lang="en-US" sz="2000" b="0">
                <a:solidFill>
                  <a:srgbClr val="000000"/>
                </a:solidFill>
                <a:effectLst/>
                <a:latin typeface="Menlo" panose="020B0609030804020204" pitchFamily="49" charset="0"/>
              </a:rPr>
              <a:t>SELECT TOP 10 c.</a:t>
            </a:r>
            <a:r>
              <a:rPr lang="en-US" sz="2000">
                <a:solidFill>
                  <a:srgbClr val="000000"/>
                </a:solidFill>
                <a:latin typeface="Menlo" panose="020B0609030804020204" pitchFamily="49" charset="0"/>
              </a:rPr>
              <a:t>property1, c.property2</a:t>
            </a:r>
          </a:p>
          <a:p>
            <a:r>
              <a:rPr lang="en-US" sz="2000" b="0">
                <a:solidFill>
                  <a:srgbClr val="000000"/>
                </a:solidFill>
                <a:effectLst/>
                <a:latin typeface="Menlo" panose="020B0609030804020204" pitchFamily="49" charset="0"/>
              </a:rPr>
              <a:t>FROM c</a:t>
            </a:r>
          </a:p>
          <a:p>
            <a:r>
              <a:rPr lang="en-US" sz="2000">
                <a:solidFill>
                  <a:srgbClr val="000000"/>
                </a:solidFill>
                <a:latin typeface="Menlo" panose="020B0609030804020204" pitchFamily="49" charset="0"/>
              </a:rPr>
              <a:t>ORDER BY </a:t>
            </a:r>
            <a:r>
              <a:rPr lang="en-US" sz="2000" err="1">
                <a:solidFill>
                  <a:srgbClr val="000000"/>
                </a:solidFill>
                <a:latin typeface="Menlo" panose="020B0609030804020204" pitchFamily="49" charset="0"/>
              </a:rPr>
              <a:t>VectorDistance</a:t>
            </a:r>
            <a:r>
              <a:rPr lang="en-US" sz="2000">
                <a:solidFill>
                  <a:srgbClr val="000000"/>
                </a:solidFill>
                <a:latin typeface="Menlo" panose="020B0609030804020204" pitchFamily="49" charset="0"/>
              </a:rPr>
              <a:t>(</a:t>
            </a:r>
            <a:r>
              <a:rPr lang="en-US" sz="2000" err="1">
                <a:solidFill>
                  <a:srgbClr val="000000"/>
                </a:solidFill>
                <a:latin typeface="Menlo" panose="020B0609030804020204" pitchFamily="49" charset="0"/>
              </a:rPr>
              <a:t>c.vector</a:t>
            </a:r>
            <a:r>
              <a:rPr lang="en-US" sz="2000">
                <a:solidFill>
                  <a:srgbClr val="000000"/>
                </a:solidFill>
                <a:latin typeface="Menlo" panose="020B0609030804020204" pitchFamily="49" charset="0"/>
              </a:rPr>
              <a:t>,&lt;</a:t>
            </a:r>
            <a:r>
              <a:rPr lang="en-US" sz="2000" err="1">
                <a:solidFill>
                  <a:srgbClr val="000000"/>
                </a:solidFill>
                <a:latin typeface="Menlo" panose="020B0609030804020204" pitchFamily="49" charset="0"/>
              </a:rPr>
              <a:t>queryvector</a:t>
            </a:r>
            <a:r>
              <a:rPr lang="en-US" sz="2000">
                <a:solidFill>
                  <a:srgbClr val="000000"/>
                </a:solidFill>
                <a:latin typeface="Menlo" panose="020B0609030804020204" pitchFamily="49" charset="0"/>
              </a:rPr>
              <a:t>&gt;)</a:t>
            </a:r>
            <a:endParaRPr lang="en-US" sz="2000" b="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C6D092D9-8779-CA9C-F26F-A298A88EA802}"/>
              </a:ext>
            </a:extLst>
          </p:cNvPr>
          <p:cNvSpPr txBox="1"/>
          <p:nvPr/>
        </p:nvSpPr>
        <p:spPr>
          <a:xfrm>
            <a:off x="203200" y="203200"/>
            <a:ext cx="9552680" cy="707886"/>
          </a:xfrm>
          <a:prstGeom prst="rect">
            <a:avLst/>
          </a:prstGeom>
          <a:noFill/>
        </p:spPr>
        <p:txBody>
          <a:bodyPr wrap="none" rtlCol="0" anchor="t">
            <a:spAutoFit/>
          </a:bodyPr>
          <a:lstStyle/>
          <a:p>
            <a:pPr algn="l"/>
            <a:r>
              <a:rPr lang="en-US" sz="4000">
                <a:latin typeface="Aptos" panose="020B0004020202020204" pitchFamily="34" charset="0"/>
                <a:ea typeface="Calibri Light" charset="0"/>
                <a:cs typeface="Calibri Light" charset="0"/>
              </a:rPr>
              <a:t>What does a vector search query look like?</a:t>
            </a:r>
          </a:p>
        </p:txBody>
      </p:sp>
      <p:sp>
        <p:nvSpPr>
          <p:cNvPr id="2" name="TextBox 1">
            <a:extLst>
              <a:ext uri="{FF2B5EF4-FFF2-40B4-BE49-F238E27FC236}">
                <a16:creationId xmlns:a16="http://schemas.microsoft.com/office/drawing/2014/main" id="{C5F6207A-DA4B-5F8F-C8E8-D559D90042D6}"/>
              </a:ext>
            </a:extLst>
          </p:cNvPr>
          <p:cNvSpPr txBox="1"/>
          <p:nvPr/>
        </p:nvSpPr>
        <p:spPr>
          <a:xfrm>
            <a:off x="685800" y="3800158"/>
            <a:ext cx="10363200" cy="1323439"/>
          </a:xfrm>
          <a:prstGeom prst="rect">
            <a:avLst/>
          </a:prstGeom>
          <a:noFill/>
        </p:spPr>
        <p:txBody>
          <a:bodyPr wrap="square" rtlCol="0" anchor="t">
            <a:spAutoFit/>
          </a:bodyPr>
          <a:lstStyle/>
          <a:p>
            <a:r>
              <a:rPr lang="en-US" sz="2000" b="0">
                <a:solidFill>
                  <a:srgbClr val="000000"/>
                </a:solidFill>
                <a:effectLst/>
                <a:latin typeface="Menlo" panose="020B0609030804020204" pitchFamily="49" charset="0"/>
              </a:rPr>
              <a:t>SELECT TOP 5 </a:t>
            </a:r>
            <a:r>
              <a:rPr lang="en-US" sz="2000" b="0" err="1">
                <a:solidFill>
                  <a:srgbClr val="000000"/>
                </a:solidFill>
                <a:effectLst/>
                <a:latin typeface="Menlo" panose="020B0609030804020204" pitchFamily="49" charset="0"/>
              </a:rPr>
              <a:t>c.</a:t>
            </a:r>
            <a:r>
              <a:rPr lang="en-US" sz="2000" err="1">
                <a:solidFill>
                  <a:srgbClr val="000000"/>
                </a:solidFill>
                <a:latin typeface="Menlo" panose="020B0609030804020204" pitchFamily="49" charset="0"/>
              </a:rPr>
              <a:t>name</a:t>
            </a:r>
            <a:r>
              <a:rPr lang="en-US" sz="2000">
                <a:solidFill>
                  <a:srgbClr val="000000"/>
                </a:solidFill>
                <a:latin typeface="Menlo" panose="020B0609030804020204" pitchFamily="49" charset="0"/>
              </a:rPr>
              <a:t>, </a:t>
            </a:r>
            <a:r>
              <a:rPr lang="en-US" sz="2000" err="1">
                <a:solidFill>
                  <a:srgbClr val="000000"/>
                </a:solidFill>
                <a:latin typeface="Menlo" panose="020B0609030804020204" pitchFamily="49" charset="0"/>
              </a:rPr>
              <a:t>c.description</a:t>
            </a:r>
            <a:r>
              <a:rPr lang="en-US" sz="2000">
                <a:solidFill>
                  <a:srgbClr val="000000"/>
                </a:solidFill>
                <a:latin typeface="Menlo" panose="020B0609030804020204" pitchFamily="49" charset="0"/>
              </a:rPr>
              <a:t>, </a:t>
            </a:r>
            <a:r>
              <a:rPr lang="en-US" sz="2000" err="1">
                <a:solidFill>
                  <a:srgbClr val="000000"/>
                </a:solidFill>
                <a:latin typeface="Menlo" panose="020B0609030804020204" pitchFamily="49" charset="0"/>
              </a:rPr>
              <a:t>VectorDistance</a:t>
            </a:r>
            <a:r>
              <a:rPr lang="en-US" sz="2000">
                <a:solidFill>
                  <a:srgbClr val="000000"/>
                </a:solidFill>
                <a:latin typeface="Menlo" panose="020B0609030804020204" pitchFamily="49" charset="0"/>
              </a:rPr>
              <a:t>(</a:t>
            </a:r>
            <a:r>
              <a:rPr lang="en-US" sz="2000" err="1">
                <a:solidFill>
                  <a:srgbClr val="000000"/>
                </a:solidFill>
                <a:latin typeface="Menlo" panose="020B0609030804020204" pitchFamily="49" charset="0"/>
              </a:rPr>
              <a:t>c.vector</a:t>
            </a:r>
            <a:r>
              <a:rPr lang="en-US" sz="2000">
                <a:solidFill>
                  <a:srgbClr val="000000"/>
                </a:solidFill>
                <a:latin typeface="Menlo" panose="020B0609030804020204" pitchFamily="49" charset="0"/>
              </a:rPr>
              <a:t>,&lt;</a:t>
            </a:r>
            <a:r>
              <a:rPr lang="en-US" sz="2000" err="1">
                <a:solidFill>
                  <a:srgbClr val="000000"/>
                </a:solidFill>
                <a:latin typeface="Menlo" panose="020B0609030804020204" pitchFamily="49" charset="0"/>
              </a:rPr>
              <a:t>queryvector</a:t>
            </a:r>
            <a:r>
              <a:rPr lang="en-US" sz="2000">
                <a:solidFill>
                  <a:srgbClr val="000000"/>
                </a:solidFill>
                <a:latin typeface="Menlo" panose="020B0609030804020204" pitchFamily="49" charset="0"/>
              </a:rPr>
              <a:t>&gt;) as </a:t>
            </a:r>
            <a:r>
              <a:rPr lang="en-US" sz="2000" err="1">
                <a:solidFill>
                  <a:srgbClr val="000000"/>
                </a:solidFill>
                <a:latin typeface="Menlo" panose="020B0609030804020204" pitchFamily="49" charset="0"/>
              </a:rPr>
              <a:t>SimilarityScore</a:t>
            </a:r>
            <a:endParaRPr lang="en-US" sz="2000">
              <a:solidFill>
                <a:srgbClr val="000000"/>
              </a:solidFill>
              <a:latin typeface="Menlo" panose="020B0609030804020204" pitchFamily="49" charset="0"/>
            </a:endParaRPr>
          </a:p>
          <a:p>
            <a:r>
              <a:rPr lang="en-US" sz="2000" b="0">
                <a:solidFill>
                  <a:srgbClr val="000000"/>
                </a:solidFill>
                <a:effectLst/>
                <a:latin typeface="Menlo" panose="020B0609030804020204" pitchFamily="49" charset="0"/>
              </a:rPr>
              <a:t>FROM c</a:t>
            </a:r>
          </a:p>
          <a:p>
            <a:r>
              <a:rPr lang="en-US" sz="2000">
                <a:solidFill>
                  <a:srgbClr val="000000"/>
                </a:solidFill>
                <a:latin typeface="Menlo" panose="020B0609030804020204" pitchFamily="49" charset="0"/>
              </a:rPr>
              <a:t>ORDER BY </a:t>
            </a:r>
            <a:r>
              <a:rPr lang="en-US" sz="2000" err="1">
                <a:solidFill>
                  <a:srgbClr val="000000"/>
                </a:solidFill>
                <a:latin typeface="Menlo" panose="020B0609030804020204" pitchFamily="49" charset="0"/>
              </a:rPr>
              <a:t>VectorDistance</a:t>
            </a:r>
            <a:r>
              <a:rPr lang="en-US" sz="2000">
                <a:solidFill>
                  <a:srgbClr val="000000"/>
                </a:solidFill>
                <a:latin typeface="Menlo" panose="020B0609030804020204" pitchFamily="49" charset="0"/>
              </a:rPr>
              <a:t>(</a:t>
            </a:r>
            <a:r>
              <a:rPr lang="en-US" sz="2000" err="1">
                <a:solidFill>
                  <a:srgbClr val="000000"/>
                </a:solidFill>
                <a:latin typeface="Menlo" panose="020B0609030804020204" pitchFamily="49" charset="0"/>
              </a:rPr>
              <a:t>c.vector</a:t>
            </a:r>
            <a:r>
              <a:rPr lang="en-US" sz="2000">
                <a:solidFill>
                  <a:srgbClr val="000000"/>
                </a:solidFill>
                <a:latin typeface="Menlo" panose="020B0609030804020204" pitchFamily="49" charset="0"/>
              </a:rPr>
              <a:t>,&lt;</a:t>
            </a:r>
            <a:r>
              <a:rPr lang="en-US" sz="2000" err="1">
                <a:solidFill>
                  <a:srgbClr val="000000"/>
                </a:solidFill>
                <a:latin typeface="Menlo" panose="020B0609030804020204" pitchFamily="49" charset="0"/>
              </a:rPr>
              <a:t>queryvector</a:t>
            </a:r>
            <a:r>
              <a:rPr lang="en-US" sz="2000">
                <a:solidFill>
                  <a:srgbClr val="000000"/>
                </a:solidFill>
                <a:latin typeface="Menlo" panose="020B0609030804020204" pitchFamily="49" charset="0"/>
              </a:rPr>
              <a:t>&gt;)</a:t>
            </a:r>
            <a:endParaRPr lang="en-US" sz="2000" b="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966536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39EB3C8-CAFF-10D7-D124-1EFF5E8773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71757C-FB2F-E68B-9870-07740D7D225F}"/>
              </a:ext>
            </a:extLst>
          </p:cNvPr>
          <p:cNvSpPr txBox="1"/>
          <p:nvPr/>
        </p:nvSpPr>
        <p:spPr>
          <a:xfrm>
            <a:off x="203200" y="203200"/>
            <a:ext cx="10368992" cy="707886"/>
          </a:xfrm>
          <a:prstGeom prst="rect">
            <a:avLst/>
          </a:prstGeom>
          <a:noFill/>
        </p:spPr>
        <p:txBody>
          <a:bodyPr wrap="none" rtlCol="0" anchor="t">
            <a:spAutoFit/>
          </a:bodyPr>
          <a:lstStyle/>
          <a:p>
            <a:pPr algn="l"/>
            <a:r>
              <a:rPr lang="en-US" sz="4000" dirty="0">
                <a:latin typeface="Aptos" panose="020B0004020202020204" pitchFamily="34" charset="0"/>
                <a:ea typeface="Calibri Light" charset="0"/>
                <a:cs typeface="Calibri Light" charset="0"/>
              </a:rPr>
              <a:t>What might automated vectorization look like?</a:t>
            </a:r>
          </a:p>
        </p:txBody>
      </p:sp>
      <p:sp>
        <p:nvSpPr>
          <p:cNvPr id="3" name="AutoShape 2">
            <a:extLst>
              <a:ext uri="{FF2B5EF4-FFF2-40B4-BE49-F238E27FC236}">
                <a16:creationId xmlns:a16="http://schemas.microsoft.com/office/drawing/2014/main" id="{C98148AB-81FB-C0A8-5C8A-3FB84EEC16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AD8E6E90-8875-B187-F216-5471AC0939CC}"/>
              </a:ext>
            </a:extLst>
          </p:cNvPr>
          <p:cNvPicPr>
            <a:picLocks noChangeAspect="1"/>
          </p:cNvPicPr>
          <p:nvPr/>
        </p:nvPicPr>
        <p:blipFill>
          <a:blip r:embed="rId2"/>
          <a:stretch>
            <a:fillRect/>
          </a:stretch>
        </p:blipFill>
        <p:spPr>
          <a:xfrm>
            <a:off x="823331" y="1524000"/>
            <a:ext cx="3810000" cy="3810000"/>
          </a:xfrm>
          <a:prstGeom prst="rect">
            <a:avLst/>
          </a:prstGeom>
        </p:spPr>
      </p:pic>
      <p:sp>
        <p:nvSpPr>
          <p:cNvPr id="5" name="TextBox 4">
            <a:extLst>
              <a:ext uri="{FF2B5EF4-FFF2-40B4-BE49-F238E27FC236}">
                <a16:creationId xmlns:a16="http://schemas.microsoft.com/office/drawing/2014/main" id="{4A756D30-A922-622A-7830-F23DD53F3146}"/>
              </a:ext>
            </a:extLst>
          </p:cNvPr>
          <p:cNvSpPr txBox="1"/>
          <p:nvPr/>
        </p:nvSpPr>
        <p:spPr>
          <a:xfrm>
            <a:off x="4806177" y="1475678"/>
            <a:ext cx="6880302" cy="3046988"/>
          </a:xfrm>
          <a:prstGeom prst="rect">
            <a:avLst/>
          </a:prstGeom>
          <a:noFill/>
        </p:spPr>
        <p:txBody>
          <a:bodyPr wrap="square" rtlCol="0" anchor="t">
            <a:spAutoFit/>
          </a:bodyPr>
          <a:lstStyle/>
          <a:p>
            <a:pPr marL="457200" indent="-457200" algn="l">
              <a:buFont typeface="+mj-lt"/>
              <a:buAutoNum type="arabicPeriod"/>
            </a:pPr>
            <a:r>
              <a:rPr lang="en-US" sz="2400">
                <a:latin typeface="Calibri Light" charset="0"/>
                <a:ea typeface="Calibri Light" charset="0"/>
                <a:cs typeface="Calibri Light" charset="0"/>
              </a:rPr>
              <a:t>Azure Functions has built-in triggers for Azure Cosmos DB</a:t>
            </a:r>
          </a:p>
          <a:p>
            <a:pPr marL="457200" indent="-457200" algn="l">
              <a:buFont typeface="+mj-lt"/>
              <a:buAutoNum type="arabicPeriod"/>
            </a:pPr>
            <a:endParaRPr lang="en-US" sz="2400">
              <a:latin typeface="Calibri Light" charset="0"/>
              <a:ea typeface="Calibri Light" charset="0"/>
              <a:cs typeface="Calibri Light" charset="0"/>
            </a:endParaRPr>
          </a:p>
          <a:p>
            <a:pPr marL="457200" indent="-457200" algn="l">
              <a:buFont typeface="+mj-lt"/>
              <a:buAutoNum type="arabicPeriod"/>
            </a:pPr>
            <a:r>
              <a:rPr lang="en-US" sz="2400">
                <a:latin typeface="Calibri Light" charset="0"/>
                <a:ea typeface="Calibri Light" charset="0"/>
                <a:cs typeface="Calibri Light" charset="0"/>
              </a:rPr>
              <a:t>Leverage Change-Feed to trigger data processing at every </a:t>
            </a:r>
            <a:r>
              <a:rPr lang="en-US" sz="2400" err="1">
                <a:latin typeface="Calibri Light" charset="0"/>
                <a:ea typeface="Calibri Light" charset="0"/>
                <a:cs typeface="Calibri Light" charset="0"/>
              </a:rPr>
              <a:t>upsert</a:t>
            </a:r>
            <a:endParaRPr lang="en-US" sz="2400">
              <a:latin typeface="Calibri Light" charset="0"/>
              <a:ea typeface="Calibri Light" charset="0"/>
              <a:cs typeface="Calibri Light" charset="0"/>
            </a:endParaRPr>
          </a:p>
          <a:p>
            <a:pPr marL="457200" indent="-457200" algn="l">
              <a:buFont typeface="+mj-lt"/>
              <a:buAutoNum type="arabicPeriod"/>
            </a:pPr>
            <a:endParaRPr lang="en-US" sz="2400">
              <a:latin typeface="Calibri Light" charset="0"/>
              <a:ea typeface="Calibri Light" charset="0"/>
              <a:cs typeface="Calibri Light" charset="0"/>
            </a:endParaRPr>
          </a:p>
          <a:p>
            <a:pPr marL="457200" indent="-457200" algn="l">
              <a:buFont typeface="+mj-lt"/>
              <a:buAutoNum type="arabicPeriod"/>
            </a:pPr>
            <a:r>
              <a:rPr lang="en-US" sz="2400">
                <a:latin typeface="Calibri Light" charset="0"/>
                <a:ea typeface="Calibri Light" charset="0"/>
                <a:cs typeface="Calibri Light" charset="0"/>
              </a:rPr>
              <a:t>Do your chunking and vectorization (calls to Azure OpenAI) on every triggered action</a:t>
            </a:r>
          </a:p>
        </p:txBody>
      </p:sp>
    </p:spTree>
    <p:extLst>
      <p:ext uri="{BB962C8B-B14F-4D97-AF65-F5344CB8AC3E}">
        <p14:creationId xmlns:p14="http://schemas.microsoft.com/office/powerpoint/2010/main" val="388017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B8386-85BC-50E0-7A5E-5A4673F43D25}"/>
              </a:ext>
            </a:extLst>
          </p:cNvPr>
          <p:cNvSpPr txBox="1"/>
          <p:nvPr/>
        </p:nvSpPr>
        <p:spPr>
          <a:xfrm>
            <a:off x="6096000" y="5987533"/>
            <a:ext cx="6094140" cy="369332"/>
          </a:xfrm>
          <a:prstGeom prst="rect">
            <a:avLst/>
          </a:prstGeom>
          <a:noFill/>
        </p:spPr>
        <p:txBody>
          <a:bodyPr wrap="square">
            <a:spAutoFit/>
          </a:bodyPr>
          <a:lstStyle/>
          <a:p>
            <a:pPr algn="r"/>
            <a:r>
              <a:rPr lang="en-US"/>
              <a:t>Source: </a:t>
            </a:r>
            <a:r>
              <a:rPr lang="en-US">
                <a:hlinkClick r:id="rId2"/>
              </a:rPr>
              <a:t>https://aka.ms/Doc2CDB</a:t>
            </a:r>
            <a:r>
              <a:rPr lang="en-US"/>
              <a:t> </a:t>
            </a:r>
          </a:p>
        </p:txBody>
      </p:sp>
      <p:pic>
        <p:nvPicPr>
          <p:cNvPr id="7170" name="Picture 2">
            <a:extLst>
              <a:ext uri="{FF2B5EF4-FFF2-40B4-BE49-F238E27FC236}">
                <a16:creationId xmlns:a16="http://schemas.microsoft.com/office/drawing/2014/main" id="{C76FF01A-1E39-11DD-6684-5DF883A3B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59516"/>
            <a:ext cx="12192000" cy="17129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E63BC2-0956-8B7F-B9F6-707ECB31D57D}"/>
              </a:ext>
            </a:extLst>
          </p:cNvPr>
          <p:cNvSpPr txBox="1"/>
          <p:nvPr/>
        </p:nvSpPr>
        <p:spPr>
          <a:xfrm>
            <a:off x="203200" y="203200"/>
            <a:ext cx="8572411" cy="707886"/>
          </a:xfrm>
          <a:prstGeom prst="rect">
            <a:avLst/>
          </a:prstGeom>
          <a:noFill/>
        </p:spPr>
        <p:txBody>
          <a:bodyPr wrap="none" rtlCol="0" anchor="t">
            <a:spAutoFit/>
          </a:bodyPr>
          <a:lstStyle/>
          <a:p>
            <a:pPr algn="l"/>
            <a:r>
              <a:rPr lang="en-US" sz="4000">
                <a:latin typeface="Aptos" panose="020B0004020202020204" pitchFamily="34" charset="0"/>
                <a:ea typeface="Calibri Light" charset="0"/>
                <a:cs typeface="Calibri Light" charset="0"/>
              </a:rPr>
              <a:t>What about ingesting document data?</a:t>
            </a:r>
          </a:p>
        </p:txBody>
      </p:sp>
    </p:spTree>
    <p:extLst>
      <p:ext uri="{BB962C8B-B14F-4D97-AF65-F5344CB8AC3E}">
        <p14:creationId xmlns:p14="http://schemas.microsoft.com/office/powerpoint/2010/main" val="2244959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DE85EFB-B057-B801-CAA5-97DCA62B5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448" y="904964"/>
            <a:ext cx="9166303" cy="56408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A217AE-C7C5-094B-13D4-5764B6AEC1AE}"/>
              </a:ext>
            </a:extLst>
          </p:cNvPr>
          <p:cNvSpPr txBox="1"/>
          <p:nvPr/>
        </p:nvSpPr>
        <p:spPr>
          <a:xfrm>
            <a:off x="203200" y="203200"/>
            <a:ext cx="9296071" cy="707886"/>
          </a:xfrm>
          <a:prstGeom prst="rect">
            <a:avLst/>
          </a:prstGeom>
          <a:noFill/>
        </p:spPr>
        <p:txBody>
          <a:bodyPr wrap="none" rtlCol="0" anchor="t">
            <a:spAutoFit/>
          </a:bodyPr>
          <a:lstStyle/>
          <a:p>
            <a:pPr algn="l"/>
            <a:r>
              <a:rPr lang="en-US" sz="4000">
                <a:latin typeface="Aptos" panose="020B0004020202020204" pitchFamily="34" charset="0"/>
                <a:ea typeface="Calibri Light" charset="0"/>
                <a:cs typeface="Calibri Light" charset="0"/>
              </a:rPr>
              <a:t>What might an app architecture look like?</a:t>
            </a:r>
          </a:p>
        </p:txBody>
      </p:sp>
    </p:spTree>
    <p:extLst>
      <p:ext uri="{BB962C8B-B14F-4D97-AF65-F5344CB8AC3E}">
        <p14:creationId xmlns:p14="http://schemas.microsoft.com/office/powerpoint/2010/main" val="30950777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8B1BD9A-3717-E536-000E-B18F26331B02}"/>
            </a:ext>
          </a:extLst>
        </p:cNvPr>
        <p:cNvGrpSpPr/>
        <p:nvPr/>
      </p:nvGrpSpPr>
      <p:grpSpPr>
        <a:xfrm>
          <a:off x="0" y="0"/>
          <a:ext cx="0" cy="0"/>
          <a:chOff x="0" y="0"/>
          <a:chExt cx="0" cy="0"/>
        </a:xfrm>
      </p:grpSpPr>
      <p:sp>
        <p:nvSpPr>
          <p:cNvPr id="4" name="!!container">
            <a:extLst>
              <a:ext uri="{FF2B5EF4-FFF2-40B4-BE49-F238E27FC236}">
                <a16:creationId xmlns:a16="http://schemas.microsoft.com/office/drawing/2014/main" id="{DD21C608-4402-67A0-CB68-795BA629BF12}"/>
              </a:ext>
              <a:ext uri="{C183D7F6-B498-43B3-948B-1728B52AA6E4}">
                <adec:decorative xmlns:adec="http://schemas.microsoft.com/office/drawing/2017/decorative" val="1"/>
              </a:ext>
            </a:extLst>
          </p:cNvPr>
          <p:cNvSpPr>
            <a:spLocks/>
          </p:cNvSpPr>
          <p:nvPr/>
        </p:nvSpPr>
        <p:spPr bwMode="auto">
          <a:xfrm>
            <a:off x="3045759" y="2736823"/>
            <a:ext cx="6100482" cy="1384354"/>
          </a:xfrm>
          <a:prstGeom prst="roundRect">
            <a:avLst>
              <a:gd name="adj" fmla="val 9452"/>
            </a:avLst>
          </a:prstGeom>
          <a:ln w="158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Azure Cosmos DB + AI</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07864"/>
                </a:solidFill>
                <a:effectLst/>
                <a:uLnTx/>
                <a:uFillTx/>
                <a:latin typeface="Segoe UI Semibold"/>
                <a:ea typeface="+mn-ea"/>
                <a:cs typeface="Segoe UI" panose="020B0502040204020203" pitchFamily="34" charset="0"/>
              </a:rPr>
              <a:t>Considerations for scale</a:t>
            </a:r>
          </a:p>
        </p:txBody>
      </p:sp>
    </p:spTree>
    <p:extLst>
      <p:ext uri="{BB962C8B-B14F-4D97-AF65-F5344CB8AC3E}">
        <p14:creationId xmlns:p14="http://schemas.microsoft.com/office/powerpoint/2010/main" val="1100222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54969AB-CA81-2F41-0220-CDFD5BE48C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57EC1-DE2F-CA33-C2E1-01CCEEC08699}"/>
              </a:ext>
            </a:extLst>
          </p:cNvPr>
          <p:cNvSpPr>
            <a:spLocks noGrp="1"/>
          </p:cNvSpPr>
          <p:nvPr>
            <p:ph type="title"/>
          </p:nvPr>
        </p:nvSpPr>
        <p:spPr>
          <a:xfrm>
            <a:off x="106637" y="243190"/>
            <a:ext cx="5352114" cy="725738"/>
          </a:xfrm>
        </p:spPr>
        <p:txBody>
          <a:bodyPr/>
          <a:lstStyle/>
          <a:p>
            <a:r>
              <a:rPr lang="en-US" b="0">
                <a:solidFill>
                  <a:sysClr val="windowText" lastClr="000000"/>
                </a:solidFill>
                <a:latin typeface="Aptos" panose="020B0004020202020204" pitchFamily="34" charset="0"/>
              </a:rPr>
              <a:t>Azure Cosmos DB structure</a:t>
            </a:r>
          </a:p>
        </p:txBody>
      </p:sp>
      <p:sp>
        <p:nvSpPr>
          <p:cNvPr id="4" name="Rectangle 3">
            <a:extLst>
              <a:ext uri="{FF2B5EF4-FFF2-40B4-BE49-F238E27FC236}">
                <a16:creationId xmlns:a16="http://schemas.microsoft.com/office/drawing/2014/main" id="{5F6BD036-7DC7-5880-0A75-C2B03CEA6D7C}"/>
              </a:ext>
            </a:extLst>
          </p:cNvPr>
          <p:cNvSpPr/>
          <p:nvPr/>
        </p:nvSpPr>
        <p:spPr bwMode="auto">
          <a:xfrm>
            <a:off x="5445365" y="554042"/>
            <a:ext cx="1779373" cy="914400"/>
          </a:xfrm>
          <a:prstGeom prst="rect">
            <a:avLst/>
          </a:prstGeom>
          <a:solidFill>
            <a:srgbClr val="0078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Database Account</a:t>
            </a:r>
          </a:p>
        </p:txBody>
      </p:sp>
      <p:sp>
        <p:nvSpPr>
          <p:cNvPr id="5" name="Rectangle 4">
            <a:extLst>
              <a:ext uri="{FF2B5EF4-FFF2-40B4-BE49-F238E27FC236}">
                <a16:creationId xmlns:a16="http://schemas.microsoft.com/office/drawing/2014/main" id="{CE77CAC7-18B5-7402-AD01-E0B45489E251}"/>
              </a:ext>
            </a:extLst>
          </p:cNvPr>
          <p:cNvSpPr/>
          <p:nvPr/>
        </p:nvSpPr>
        <p:spPr bwMode="auto">
          <a:xfrm>
            <a:off x="3510501" y="2565530"/>
            <a:ext cx="1779373" cy="34393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007864"/>
                </a:solidFill>
                <a:latin typeface="Aptos" panose="020B0004020202020204" pitchFamily="34" charset="0"/>
                <a:ea typeface="Segoe UI" panose="020B0502040204020203" pitchFamily="34" charset="0"/>
                <a:cs typeface="Segoe UI" panose="020B0502040204020203" pitchFamily="34" charset="0"/>
              </a:rPr>
              <a:t>Database</a:t>
            </a:r>
          </a:p>
        </p:txBody>
      </p:sp>
      <p:sp>
        <p:nvSpPr>
          <p:cNvPr id="6" name="Rectangle 5">
            <a:extLst>
              <a:ext uri="{FF2B5EF4-FFF2-40B4-BE49-F238E27FC236}">
                <a16:creationId xmlns:a16="http://schemas.microsoft.com/office/drawing/2014/main" id="{B3F5F461-D668-6F2C-AF7B-99CFEFAB9900}"/>
              </a:ext>
            </a:extLst>
          </p:cNvPr>
          <p:cNvSpPr/>
          <p:nvPr/>
        </p:nvSpPr>
        <p:spPr bwMode="auto">
          <a:xfrm>
            <a:off x="2287187" y="3173069"/>
            <a:ext cx="1779373" cy="914400"/>
          </a:xfrm>
          <a:prstGeom prst="rect">
            <a:avLst/>
          </a:prstGeom>
          <a:solidFill>
            <a:srgbClr val="0078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Container</a:t>
            </a:r>
          </a:p>
        </p:txBody>
      </p:sp>
      <p:sp>
        <p:nvSpPr>
          <p:cNvPr id="7" name="Rectangle 6">
            <a:extLst>
              <a:ext uri="{FF2B5EF4-FFF2-40B4-BE49-F238E27FC236}">
                <a16:creationId xmlns:a16="http://schemas.microsoft.com/office/drawing/2014/main" id="{FE3FB1A1-A6D3-E137-5970-FCFB8C35C258}"/>
              </a:ext>
            </a:extLst>
          </p:cNvPr>
          <p:cNvSpPr/>
          <p:nvPr/>
        </p:nvSpPr>
        <p:spPr bwMode="auto">
          <a:xfrm>
            <a:off x="4400188" y="3173069"/>
            <a:ext cx="1779373" cy="91440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Aptos" panose="020B0004020202020204" pitchFamily="34" charset="0"/>
                <a:ea typeface="Segoe UI" panose="020B0502040204020203" pitchFamily="34" charset="0"/>
                <a:cs typeface="Segoe UI" panose="020B0502040204020203" pitchFamily="34" charset="0"/>
              </a:rPr>
              <a:t>Container</a:t>
            </a:r>
          </a:p>
        </p:txBody>
      </p:sp>
      <p:sp>
        <p:nvSpPr>
          <p:cNvPr id="8" name="Rectangle 7">
            <a:extLst>
              <a:ext uri="{FF2B5EF4-FFF2-40B4-BE49-F238E27FC236}">
                <a16:creationId xmlns:a16="http://schemas.microsoft.com/office/drawing/2014/main" id="{191C9A06-CF4A-C7B9-2658-4A6E7C0B640F}"/>
              </a:ext>
            </a:extLst>
          </p:cNvPr>
          <p:cNvSpPr/>
          <p:nvPr/>
        </p:nvSpPr>
        <p:spPr bwMode="auto">
          <a:xfrm>
            <a:off x="1199791" y="4351074"/>
            <a:ext cx="1779373" cy="914400"/>
          </a:xfrm>
          <a:prstGeom prst="rect">
            <a:avLst/>
          </a:prstGeom>
          <a:solidFill>
            <a:srgbClr val="0078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Logical Partition</a:t>
            </a:r>
          </a:p>
        </p:txBody>
      </p:sp>
      <p:sp>
        <p:nvSpPr>
          <p:cNvPr id="9" name="Rectangle 8">
            <a:extLst>
              <a:ext uri="{FF2B5EF4-FFF2-40B4-BE49-F238E27FC236}">
                <a16:creationId xmlns:a16="http://schemas.microsoft.com/office/drawing/2014/main" id="{B5D0907B-9B36-1F28-A00F-0351641AA9BC}"/>
              </a:ext>
            </a:extLst>
          </p:cNvPr>
          <p:cNvSpPr/>
          <p:nvPr/>
        </p:nvSpPr>
        <p:spPr bwMode="auto">
          <a:xfrm>
            <a:off x="3337511" y="4351074"/>
            <a:ext cx="1779373" cy="9144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Logical Partition</a:t>
            </a:r>
          </a:p>
        </p:txBody>
      </p:sp>
      <p:sp>
        <p:nvSpPr>
          <p:cNvPr id="10" name="Rectangle 9">
            <a:extLst>
              <a:ext uri="{FF2B5EF4-FFF2-40B4-BE49-F238E27FC236}">
                <a16:creationId xmlns:a16="http://schemas.microsoft.com/office/drawing/2014/main" id="{1295ABAD-0499-BCF4-2F61-004A4825F930}"/>
              </a:ext>
            </a:extLst>
          </p:cNvPr>
          <p:cNvSpPr/>
          <p:nvPr/>
        </p:nvSpPr>
        <p:spPr bwMode="auto">
          <a:xfrm>
            <a:off x="1002083" y="5529079"/>
            <a:ext cx="4287792" cy="722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Physical Partition</a:t>
            </a:r>
          </a:p>
        </p:txBody>
      </p:sp>
      <p:sp>
        <p:nvSpPr>
          <p:cNvPr id="11" name="Rectangle 10">
            <a:extLst>
              <a:ext uri="{FF2B5EF4-FFF2-40B4-BE49-F238E27FC236}">
                <a16:creationId xmlns:a16="http://schemas.microsoft.com/office/drawing/2014/main" id="{20D02365-2DA6-D552-FC9D-3F10075CB176}"/>
              </a:ext>
            </a:extLst>
          </p:cNvPr>
          <p:cNvSpPr/>
          <p:nvPr/>
        </p:nvSpPr>
        <p:spPr bwMode="auto">
          <a:xfrm>
            <a:off x="7814775" y="5529079"/>
            <a:ext cx="4287792" cy="722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Physical Partition</a:t>
            </a:r>
          </a:p>
        </p:txBody>
      </p:sp>
      <p:sp>
        <p:nvSpPr>
          <p:cNvPr id="12" name="TextBox 11">
            <a:extLst>
              <a:ext uri="{FF2B5EF4-FFF2-40B4-BE49-F238E27FC236}">
                <a16:creationId xmlns:a16="http://schemas.microsoft.com/office/drawing/2014/main" id="{AE071C70-8F3D-62A7-6669-16F1636B1E47}"/>
              </a:ext>
            </a:extLst>
          </p:cNvPr>
          <p:cNvSpPr txBox="1"/>
          <p:nvPr/>
        </p:nvSpPr>
        <p:spPr>
          <a:xfrm>
            <a:off x="6607934" y="5020835"/>
            <a:ext cx="930872" cy="1231106"/>
          </a:xfrm>
          <a:prstGeom prst="rect">
            <a:avLst/>
          </a:prstGeom>
          <a:noFill/>
        </p:spPr>
        <p:txBody>
          <a:bodyPr wrap="square" lIns="0" tIns="0" rIns="0" bIns="0" rtlCol="0">
            <a:spAutoFit/>
          </a:bodyPr>
          <a:lstStyle/>
          <a:p>
            <a:pPr algn="ctr"/>
            <a:r>
              <a:rPr lang="en-US" sz="8000">
                <a:latin typeface="Aptos" panose="020B0004020202020204" pitchFamily="34" charset="0"/>
              </a:rPr>
              <a:t>…</a:t>
            </a:r>
          </a:p>
        </p:txBody>
      </p:sp>
      <p:sp>
        <p:nvSpPr>
          <p:cNvPr id="13" name="TextBox 12">
            <a:extLst>
              <a:ext uri="{FF2B5EF4-FFF2-40B4-BE49-F238E27FC236}">
                <a16:creationId xmlns:a16="http://schemas.microsoft.com/office/drawing/2014/main" id="{55831089-9863-0F73-2D1B-18272FED8A17}"/>
              </a:ext>
            </a:extLst>
          </p:cNvPr>
          <p:cNvSpPr txBox="1"/>
          <p:nvPr/>
        </p:nvSpPr>
        <p:spPr>
          <a:xfrm>
            <a:off x="7643841" y="1328041"/>
            <a:ext cx="930872" cy="1231106"/>
          </a:xfrm>
          <a:prstGeom prst="rect">
            <a:avLst/>
          </a:prstGeom>
          <a:noFill/>
        </p:spPr>
        <p:txBody>
          <a:bodyPr wrap="square" lIns="0" tIns="0" rIns="0" bIns="0" rtlCol="0">
            <a:spAutoFit/>
          </a:bodyPr>
          <a:lstStyle/>
          <a:p>
            <a:pPr algn="ctr"/>
            <a:r>
              <a:rPr lang="en-US" sz="8000">
                <a:solidFill>
                  <a:schemeClr val="tx2"/>
                </a:solidFill>
                <a:latin typeface="Aptos" panose="020B0004020202020204" pitchFamily="34" charset="0"/>
              </a:rPr>
              <a:t>…</a:t>
            </a:r>
          </a:p>
        </p:txBody>
      </p:sp>
      <p:pic>
        <p:nvPicPr>
          <p:cNvPr id="14" name="Graphic 13" descr="Database with solid fill">
            <a:extLst>
              <a:ext uri="{FF2B5EF4-FFF2-40B4-BE49-F238E27FC236}">
                <a16:creationId xmlns:a16="http://schemas.microsoft.com/office/drawing/2014/main" id="{B3A5FD92-0149-4170-878B-0EB06C69E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2987" y="1660398"/>
            <a:ext cx="914400" cy="914400"/>
          </a:xfrm>
          <a:prstGeom prst="rect">
            <a:avLst/>
          </a:prstGeom>
        </p:spPr>
      </p:pic>
      <p:sp>
        <p:nvSpPr>
          <p:cNvPr id="15" name="Rectangle 14">
            <a:extLst>
              <a:ext uri="{FF2B5EF4-FFF2-40B4-BE49-F238E27FC236}">
                <a16:creationId xmlns:a16="http://schemas.microsoft.com/office/drawing/2014/main" id="{F891F448-6ABC-E8B9-6CCB-1EF25288C706}"/>
              </a:ext>
            </a:extLst>
          </p:cNvPr>
          <p:cNvSpPr/>
          <p:nvPr/>
        </p:nvSpPr>
        <p:spPr bwMode="auto">
          <a:xfrm>
            <a:off x="5458751" y="2561065"/>
            <a:ext cx="1779373" cy="34393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lumMod val="50000"/>
                    <a:lumOff val="50000"/>
                  </a:schemeClr>
                </a:solidFill>
                <a:latin typeface="Aptos" panose="020B0004020202020204" pitchFamily="34" charset="0"/>
                <a:ea typeface="Segoe UI" panose="020B0502040204020203" pitchFamily="34" charset="0"/>
                <a:cs typeface="Segoe UI" panose="020B0502040204020203" pitchFamily="34" charset="0"/>
              </a:rPr>
              <a:t>Database 2</a:t>
            </a:r>
          </a:p>
        </p:txBody>
      </p:sp>
      <p:pic>
        <p:nvPicPr>
          <p:cNvPr id="16" name="Graphic 15" descr="Database with solid fill">
            <a:extLst>
              <a:ext uri="{FF2B5EF4-FFF2-40B4-BE49-F238E27FC236}">
                <a16:creationId xmlns:a16="http://schemas.microsoft.com/office/drawing/2014/main" id="{DB930476-2EB1-5A31-8C55-CEC473D254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1237" y="1655933"/>
            <a:ext cx="914400" cy="914400"/>
          </a:xfrm>
          <a:prstGeom prst="rect">
            <a:avLst/>
          </a:prstGeom>
        </p:spPr>
      </p:pic>
      <p:sp>
        <p:nvSpPr>
          <p:cNvPr id="17" name="Rectangle 16">
            <a:extLst>
              <a:ext uri="{FF2B5EF4-FFF2-40B4-BE49-F238E27FC236}">
                <a16:creationId xmlns:a16="http://schemas.microsoft.com/office/drawing/2014/main" id="{DCA27708-DF2D-36AF-D557-EA819FD6D75F}"/>
              </a:ext>
            </a:extLst>
          </p:cNvPr>
          <p:cNvSpPr/>
          <p:nvPr/>
        </p:nvSpPr>
        <p:spPr bwMode="auto">
          <a:xfrm>
            <a:off x="9021616" y="2570333"/>
            <a:ext cx="1779373" cy="34393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lumMod val="50000"/>
                    <a:lumOff val="50000"/>
                  </a:schemeClr>
                </a:solidFill>
                <a:latin typeface="Aptos" panose="020B0004020202020204" pitchFamily="34" charset="0"/>
                <a:ea typeface="Segoe UI" panose="020B0502040204020203" pitchFamily="34" charset="0"/>
                <a:cs typeface="Segoe UI" panose="020B0502040204020203" pitchFamily="34" charset="0"/>
              </a:rPr>
              <a:t>Database N</a:t>
            </a:r>
          </a:p>
        </p:txBody>
      </p:sp>
      <p:pic>
        <p:nvPicPr>
          <p:cNvPr id="18" name="Graphic 17" descr="Database with solid fill">
            <a:extLst>
              <a:ext uri="{FF2B5EF4-FFF2-40B4-BE49-F238E27FC236}">
                <a16:creationId xmlns:a16="http://schemas.microsoft.com/office/drawing/2014/main" id="{6AC42F7B-CBE9-7027-F427-AB5DB39B33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4102" y="1665201"/>
            <a:ext cx="914400" cy="914400"/>
          </a:xfrm>
          <a:prstGeom prst="rect">
            <a:avLst/>
          </a:prstGeom>
        </p:spPr>
      </p:pic>
      <p:cxnSp>
        <p:nvCxnSpPr>
          <p:cNvPr id="19" name="Straight Connector 18">
            <a:extLst>
              <a:ext uri="{FF2B5EF4-FFF2-40B4-BE49-F238E27FC236}">
                <a16:creationId xmlns:a16="http://schemas.microsoft.com/office/drawing/2014/main" id="{F6DA5169-8FDA-B460-1B66-657FDB8B4799}"/>
              </a:ext>
            </a:extLst>
          </p:cNvPr>
          <p:cNvCxnSpPr>
            <a:cxnSpLocks/>
            <a:endCxn id="14" idx="0"/>
          </p:cNvCxnSpPr>
          <p:nvPr/>
        </p:nvCxnSpPr>
        <p:spPr>
          <a:xfrm flipH="1">
            <a:off x="4400187" y="1494156"/>
            <a:ext cx="1921480" cy="166242"/>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46B8C8-6307-AA3E-D9D4-C180E39274DC}"/>
              </a:ext>
            </a:extLst>
          </p:cNvPr>
          <p:cNvCxnSpPr>
            <a:cxnSpLocks/>
            <a:endCxn id="18" idx="0"/>
          </p:cNvCxnSpPr>
          <p:nvPr/>
        </p:nvCxnSpPr>
        <p:spPr>
          <a:xfrm>
            <a:off x="6321667" y="1494156"/>
            <a:ext cx="3589635" cy="171045"/>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E21EC6-32E5-AF5B-ACE4-1FE0F566C464}"/>
              </a:ext>
            </a:extLst>
          </p:cNvPr>
          <p:cNvCxnSpPr>
            <a:cxnSpLocks/>
            <a:endCxn id="16" idx="0"/>
          </p:cNvCxnSpPr>
          <p:nvPr/>
        </p:nvCxnSpPr>
        <p:spPr>
          <a:xfrm>
            <a:off x="6321667" y="1494156"/>
            <a:ext cx="26770" cy="161777"/>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9ED103-94A5-A55E-8D41-1830D5BDAB03}"/>
              </a:ext>
            </a:extLst>
          </p:cNvPr>
          <p:cNvCxnSpPr>
            <a:cxnSpLocks/>
            <a:stCxn id="5" idx="2"/>
            <a:endCxn id="6" idx="0"/>
          </p:cNvCxnSpPr>
          <p:nvPr/>
        </p:nvCxnSpPr>
        <p:spPr>
          <a:xfrm flipH="1">
            <a:off x="3176874" y="2909463"/>
            <a:ext cx="1223314" cy="263606"/>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B9BC87-7CEB-8891-37B3-4E7134FCE1CD}"/>
              </a:ext>
            </a:extLst>
          </p:cNvPr>
          <p:cNvCxnSpPr>
            <a:cxnSpLocks/>
            <a:stCxn id="5" idx="2"/>
            <a:endCxn id="7" idx="0"/>
          </p:cNvCxnSpPr>
          <p:nvPr/>
        </p:nvCxnSpPr>
        <p:spPr>
          <a:xfrm>
            <a:off x="4400188" y="2909463"/>
            <a:ext cx="889687" cy="263606"/>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1F83B8-30A1-8F1B-26CF-AE898B47F9B5}"/>
              </a:ext>
            </a:extLst>
          </p:cNvPr>
          <p:cNvCxnSpPr>
            <a:cxnSpLocks/>
            <a:stCxn id="6" idx="2"/>
            <a:endCxn id="8" idx="0"/>
          </p:cNvCxnSpPr>
          <p:nvPr/>
        </p:nvCxnSpPr>
        <p:spPr>
          <a:xfrm flipH="1">
            <a:off x="2089478" y="4087469"/>
            <a:ext cx="1087396" cy="263605"/>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76C8D3-FFB6-9CED-AD4B-EFFFC1F1ED52}"/>
              </a:ext>
            </a:extLst>
          </p:cNvPr>
          <p:cNvCxnSpPr>
            <a:cxnSpLocks/>
            <a:stCxn id="6" idx="2"/>
            <a:endCxn id="9" idx="0"/>
          </p:cNvCxnSpPr>
          <p:nvPr/>
        </p:nvCxnSpPr>
        <p:spPr>
          <a:xfrm>
            <a:off x="3176874" y="4087469"/>
            <a:ext cx="1050324" cy="263605"/>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F6C8BF5-6EA0-12F7-68EF-011049DFDBFB}"/>
              </a:ext>
            </a:extLst>
          </p:cNvPr>
          <p:cNvSpPr/>
          <p:nvPr/>
        </p:nvSpPr>
        <p:spPr bwMode="auto">
          <a:xfrm>
            <a:off x="9021614" y="4219271"/>
            <a:ext cx="1779373" cy="91440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Aptos" panose="020B0004020202020204" pitchFamily="34" charset="0"/>
                <a:ea typeface="Segoe UI" panose="020B0502040204020203" pitchFamily="34" charset="0"/>
                <a:cs typeface="Segoe UI" panose="020B0502040204020203" pitchFamily="34" charset="0"/>
              </a:rPr>
              <a:t>Logical Partition</a:t>
            </a:r>
          </a:p>
        </p:txBody>
      </p:sp>
      <p:sp>
        <p:nvSpPr>
          <p:cNvPr id="27" name="TextBox 26">
            <a:extLst>
              <a:ext uri="{FF2B5EF4-FFF2-40B4-BE49-F238E27FC236}">
                <a16:creationId xmlns:a16="http://schemas.microsoft.com/office/drawing/2014/main" id="{5B3E7CBD-C0D9-A356-D705-A0822F961B55}"/>
              </a:ext>
            </a:extLst>
          </p:cNvPr>
          <p:cNvSpPr txBox="1"/>
          <p:nvPr/>
        </p:nvSpPr>
        <p:spPr>
          <a:xfrm>
            <a:off x="6596609" y="3994225"/>
            <a:ext cx="930872" cy="1231106"/>
          </a:xfrm>
          <a:prstGeom prst="rect">
            <a:avLst/>
          </a:prstGeom>
          <a:noFill/>
        </p:spPr>
        <p:txBody>
          <a:bodyPr wrap="square" lIns="0" tIns="0" rIns="0" bIns="0" rtlCol="0">
            <a:spAutoFit/>
          </a:bodyPr>
          <a:lstStyle/>
          <a:p>
            <a:pPr algn="ctr"/>
            <a:r>
              <a:rPr lang="en-US" sz="8000">
                <a:solidFill>
                  <a:schemeClr val="tx1">
                    <a:lumMod val="65000"/>
                    <a:lumOff val="35000"/>
                  </a:schemeClr>
                </a:solidFill>
                <a:latin typeface="Aptos" panose="020B0004020202020204" pitchFamily="34" charset="0"/>
              </a:rPr>
              <a:t>…</a:t>
            </a:r>
          </a:p>
        </p:txBody>
      </p:sp>
      <p:cxnSp>
        <p:nvCxnSpPr>
          <p:cNvPr id="28" name="Straight Connector 27">
            <a:extLst>
              <a:ext uri="{FF2B5EF4-FFF2-40B4-BE49-F238E27FC236}">
                <a16:creationId xmlns:a16="http://schemas.microsoft.com/office/drawing/2014/main" id="{E15C426A-FE1E-666A-F29B-5389C69B1972}"/>
              </a:ext>
            </a:extLst>
          </p:cNvPr>
          <p:cNvCxnSpPr>
            <a:cxnSpLocks/>
            <a:stCxn id="9" idx="2"/>
            <a:endCxn id="10" idx="0"/>
          </p:cNvCxnSpPr>
          <p:nvPr/>
        </p:nvCxnSpPr>
        <p:spPr>
          <a:xfrm flipH="1">
            <a:off x="3145979" y="5265474"/>
            <a:ext cx="1081219" cy="263605"/>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D80CD5-C474-4E90-32DF-0D3868C98898}"/>
              </a:ext>
            </a:extLst>
          </p:cNvPr>
          <p:cNvCxnSpPr>
            <a:cxnSpLocks/>
            <a:stCxn id="10" idx="0"/>
            <a:endCxn id="8" idx="2"/>
          </p:cNvCxnSpPr>
          <p:nvPr/>
        </p:nvCxnSpPr>
        <p:spPr>
          <a:xfrm flipH="1" flipV="1">
            <a:off x="2089478" y="5265474"/>
            <a:ext cx="1056501" cy="263605"/>
          </a:xfrm>
          <a:prstGeom prst="line">
            <a:avLst/>
          </a:prstGeom>
          <a:ln w="19050">
            <a:solidFill>
              <a:srgbClr val="00786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037C34-09B8-8713-1A49-F91654543D79}"/>
              </a:ext>
            </a:extLst>
          </p:cNvPr>
          <p:cNvCxnSpPr>
            <a:cxnSpLocks/>
            <a:stCxn id="26" idx="2"/>
            <a:endCxn id="11" idx="0"/>
          </p:cNvCxnSpPr>
          <p:nvPr/>
        </p:nvCxnSpPr>
        <p:spPr>
          <a:xfrm>
            <a:off x="9911301" y="5133671"/>
            <a:ext cx="47370" cy="39540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9D4B674-5AB2-2E29-7DB7-DAEB2E650B39}"/>
              </a:ext>
            </a:extLst>
          </p:cNvPr>
          <p:cNvSpPr/>
          <p:nvPr/>
        </p:nvSpPr>
        <p:spPr bwMode="auto">
          <a:xfrm>
            <a:off x="9021615" y="3142604"/>
            <a:ext cx="1779373" cy="91440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Aptos" panose="020B0004020202020204" pitchFamily="34" charset="0"/>
                <a:ea typeface="Segoe UI" panose="020B0502040204020203" pitchFamily="34" charset="0"/>
                <a:cs typeface="Segoe UI" panose="020B0502040204020203" pitchFamily="34" charset="0"/>
              </a:rPr>
              <a:t>Container</a:t>
            </a:r>
          </a:p>
        </p:txBody>
      </p:sp>
      <p:sp>
        <p:nvSpPr>
          <p:cNvPr id="32" name="TextBox 31">
            <a:extLst>
              <a:ext uri="{FF2B5EF4-FFF2-40B4-BE49-F238E27FC236}">
                <a16:creationId xmlns:a16="http://schemas.microsoft.com/office/drawing/2014/main" id="{FEFE51AF-FCC0-A2C0-4349-9EF5414180A8}"/>
              </a:ext>
            </a:extLst>
          </p:cNvPr>
          <p:cNvSpPr txBox="1"/>
          <p:nvPr/>
        </p:nvSpPr>
        <p:spPr>
          <a:xfrm>
            <a:off x="6634706" y="2687838"/>
            <a:ext cx="930872" cy="1231106"/>
          </a:xfrm>
          <a:prstGeom prst="rect">
            <a:avLst/>
          </a:prstGeom>
          <a:noFill/>
        </p:spPr>
        <p:txBody>
          <a:bodyPr wrap="square" lIns="0" tIns="0" rIns="0" bIns="0" rtlCol="0">
            <a:spAutoFit/>
          </a:bodyPr>
          <a:lstStyle/>
          <a:p>
            <a:pPr algn="ctr"/>
            <a:r>
              <a:rPr lang="en-US" sz="8000">
                <a:solidFill>
                  <a:schemeClr val="tx1">
                    <a:lumMod val="50000"/>
                    <a:lumOff val="50000"/>
                  </a:schemeClr>
                </a:solidFill>
                <a:latin typeface="Aptos" panose="020B0004020202020204" pitchFamily="34" charset="0"/>
              </a:rPr>
              <a:t>…</a:t>
            </a:r>
          </a:p>
        </p:txBody>
      </p:sp>
    </p:spTree>
    <p:extLst>
      <p:ext uri="{BB962C8B-B14F-4D97-AF65-F5344CB8AC3E}">
        <p14:creationId xmlns:p14="http://schemas.microsoft.com/office/powerpoint/2010/main" val="2116670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5ED6BBD-6D00-39EC-5122-1202B3111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DBBDD-119C-F8CD-C818-FBD42787CB72}"/>
              </a:ext>
            </a:extLst>
          </p:cNvPr>
          <p:cNvSpPr>
            <a:spLocks noGrp="1"/>
          </p:cNvSpPr>
          <p:nvPr>
            <p:ph type="title"/>
          </p:nvPr>
        </p:nvSpPr>
        <p:spPr>
          <a:xfrm>
            <a:off x="183715" y="232317"/>
            <a:ext cx="11824570" cy="725738"/>
          </a:xfrm>
        </p:spPr>
        <p:txBody>
          <a:bodyPr/>
          <a:lstStyle/>
          <a:p>
            <a:r>
              <a:rPr lang="en-US">
                <a:solidFill>
                  <a:srgbClr val="007864"/>
                </a:solidFill>
                <a:latin typeface="Aptos" panose="020B0004020202020204" pitchFamily="34" charset="0"/>
              </a:rPr>
              <a:t>Azure Cosmos DB is the world’s most scalable AI database</a:t>
            </a:r>
            <a:br>
              <a:rPr lang="en-US">
                <a:solidFill>
                  <a:srgbClr val="007864"/>
                </a:solidFill>
                <a:latin typeface="Aptos" panose="020B0004020202020204" pitchFamily="34" charset="0"/>
              </a:rPr>
            </a:br>
            <a:endParaRPr lang="en-US">
              <a:solidFill>
                <a:srgbClr val="007864"/>
              </a:solidFill>
              <a:latin typeface="Aptos" panose="020B0004020202020204" pitchFamily="34" charset="0"/>
            </a:endParaRPr>
          </a:p>
        </p:txBody>
      </p:sp>
      <p:sp>
        <p:nvSpPr>
          <p:cNvPr id="4" name="Rounded Rectangle 3" descr="1. Connected smart products&#10;">
            <a:extLst>
              <a:ext uri="{FF2B5EF4-FFF2-40B4-BE49-F238E27FC236}">
                <a16:creationId xmlns:a16="http://schemas.microsoft.com/office/drawing/2014/main" id="{6B995937-D958-84A4-81AF-0FAED3859E9B}"/>
              </a:ext>
              <a:ext uri="{C183D7F6-B498-43B3-948B-1728B52AA6E4}">
                <adec:decorative xmlns:adec="http://schemas.microsoft.com/office/drawing/2017/decorative" val="0"/>
              </a:ext>
            </a:extLst>
          </p:cNvPr>
          <p:cNvSpPr/>
          <p:nvPr/>
        </p:nvSpPr>
        <p:spPr bwMode="auto">
          <a:xfrm>
            <a:off x="1483483" y="1461464"/>
            <a:ext cx="8727317" cy="4701341"/>
          </a:xfrm>
          <a:prstGeom prst="roundRect">
            <a:avLst>
              <a:gd name="adj" fmla="val 3280"/>
            </a:avLst>
          </a:prstGeom>
          <a:solidFill>
            <a:srgbClr val="FFFFFF">
              <a:alpha val="94118"/>
            </a:srgbClr>
          </a:solidFill>
          <a:ln w="28575">
            <a:solidFill>
              <a:srgbClr val="BCA045"/>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w="3175">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w="3175">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w="3175">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w="3175">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endParaRPr kumimoji="0" lang="en-US" sz="1400"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Serverless or Provisioned Throughput</a:t>
            </a: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Automatic sharding/partitioning</a:t>
            </a: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High elasticity with instant </a:t>
            </a:r>
            <a:r>
              <a:rPr kumimoji="0" lang="en-US" b="0" i="0" u="none" strike="noStrike" kern="1200" cap="none" spc="0" normalizeH="0" baseline="0" noProof="0" err="1">
                <a:ln>
                  <a:noFill/>
                </a:ln>
                <a:solidFill>
                  <a:schemeClr val="tx1"/>
                </a:solidFill>
                <a:effectLst/>
                <a:uLnTx/>
                <a:uFillTx/>
                <a:latin typeface="Aptos" panose="020B0004020202020204" pitchFamily="34" charset="0"/>
                <a:ea typeface="+mn-lt"/>
                <a:cs typeface="Segoe UI" panose="020B0502040204020203" pitchFamily="34" charset="0"/>
              </a:rPr>
              <a:t>autoscale</a:t>
            </a:r>
            <a:endPar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Low latency, real-time data transactions</a:t>
            </a:r>
            <a:endParaRPr kumimoji="0" lang="en-US" b="0" i="0" u="none" strike="noStrike" kern="1200" cap="none" spc="0" normalizeH="0" baseline="0" noProof="0">
              <a:ln>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Mission critical reliability (99.999%)</a:t>
            </a: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Bulit-in multitenancy</a:t>
            </a:r>
            <a:endParaRPr kumimoji="0" lang="en-US" b="0" i="0" u="none" strike="noStrike" kern="1200" cap="none" spc="0" normalizeH="0" baseline="0" noProof="0">
              <a:ln>
                <a:noFill/>
              </a:ln>
              <a:solidFill>
                <a:schemeClr val="tx1"/>
              </a:solidFill>
              <a:effectLst/>
              <a:uLnTx/>
              <a:uFillTx/>
              <a:latin typeface="Aptos" panose="020B0004020202020204" pitchFamily="34" charset="0"/>
              <a:cs typeface="Segoe UI" panose="020B0502040204020203" pitchFamily="34" charset="0"/>
            </a:endParaRPr>
          </a:p>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rPr>
              <a:t>Native vector indexing and search with </a:t>
            </a:r>
            <a:r>
              <a:rPr kumimoji="0" lang="en-US" b="0" i="0" u="none" strike="noStrike" kern="1200" cap="none" spc="0" normalizeH="0" baseline="0" noProof="0" err="1">
                <a:ln>
                  <a:noFill/>
                </a:ln>
                <a:solidFill>
                  <a:schemeClr val="tx1"/>
                </a:solidFill>
                <a:effectLst/>
                <a:uLnTx/>
                <a:uFillTx/>
                <a:latin typeface="Aptos" panose="020B0004020202020204" pitchFamily="34" charset="0"/>
                <a:ea typeface="+mn-lt"/>
                <a:cs typeface="Segoe UI" panose="020B0502040204020203" pitchFamily="34" charset="0"/>
              </a:rPr>
              <a:t>DiskANN</a:t>
            </a:r>
            <a:endParaRPr kumimoji="0" lang="en-US" sz="2000" b="0" i="0" u="none" strike="noStrike" kern="1200" cap="none" spc="0" normalizeH="0" baseline="0" noProof="0">
              <a:ln>
                <a:noFill/>
              </a:ln>
              <a:solidFill>
                <a:schemeClr val="tx1"/>
              </a:solidFill>
              <a:effectLst/>
              <a:uLnTx/>
              <a:uFillTx/>
              <a:latin typeface="Aptos" panose="020B0004020202020204" pitchFamily="34" charset="0"/>
              <a:ea typeface="+mn-lt"/>
              <a:cs typeface="Segoe UI" panose="020B0502040204020203" pitchFamily="34" charset="0"/>
            </a:endParaRPr>
          </a:p>
        </p:txBody>
      </p:sp>
      <p:pic>
        <p:nvPicPr>
          <p:cNvPr id="5" name="Picture 4" descr="Top reasons to migrate MongoDB to Cosmos DB - Neal Analytics">
            <a:extLst>
              <a:ext uri="{FF2B5EF4-FFF2-40B4-BE49-F238E27FC236}">
                <a16:creationId xmlns:a16="http://schemas.microsoft.com/office/drawing/2014/main" id="{F3CEC37D-B146-C2B1-4284-5B7CF11C5F97}"/>
              </a:ext>
            </a:extLst>
          </p:cNvPr>
          <p:cNvPicPr>
            <a:picLocks noChangeAspect="1"/>
          </p:cNvPicPr>
          <p:nvPr/>
        </p:nvPicPr>
        <p:blipFill>
          <a:blip r:embed="rId3"/>
          <a:stretch>
            <a:fillRect/>
          </a:stretch>
        </p:blipFill>
        <p:spPr>
          <a:xfrm>
            <a:off x="4278742" y="1742544"/>
            <a:ext cx="3136798" cy="1645605"/>
          </a:xfrm>
          <a:prstGeom prst="rect">
            <a:avLst/>
          </a:prstGeom>
        </p:spPr>
      </p:pic>
    </p:spTree>
    <p:extLst>
      <p:ext uri="{BB962C8B-B14F-4D97-AF65-F5344CB8AC3E}">
        <p14:creationId xmlns:p14="http://schemas.microsoft.com/office/powerpoint/2010/main" val="3728425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632935F-BE3B-2DE8-2624-056F5048A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5698D-1F64-FBF8-38A2-5C5014890528}"/>
              </a:ext>
            </a:extLst>
          </p:cNvPr>
          <p:cNvSpPr>
            <a:spLocks noGrp="1"/>
          </p:cNvSpPr>
          <p:nvPr>
            <p:ph type="title"/>
          </p:nvPr>
        </p:nvSpPr>
        <p:spPr>
          <a:xfrm>
            <a:off x="449232" y="190351"/>
            <a:ext cx="10728157" cy="725738"/>
          </a:xfrm>
        </p:spPr>
        <p:txBody>
          <a:bodyPr/>
          <a:lstStyle/>
          <a:p>
            <a:r>
              <a:rPr lang="en-US" sz="4000" b="0">
                <a:solidFill>
                  <a:sysClr val="windowText" lastClr="000000"/>
                </a:solidFill>
                <a:latin typeface="Aptos" panose="020B0004020202020204" pitchFamily="34" charset="0"/>
              </a:rPr>
              <a:t>Partition Keys</a:t>
            </a:r>
          </a:p>
        </p:txBody>
      </p:sp>
      <p:sp>
        <p:nvSpPr>
          <p:cNvPr id="4" name="Content Placeholder 2">
            <a:extLst>
              <a:ext uri="{FF2B5EF4-FFF2-40B4-BE49-F238E27FC236}">
                <a16:creationId xmlns:a16="http://schemas.microsoft.com/office/drawing/2014/main" id="{FB5C8E5A-FA44-B8CE-E706-BE82DF9E82E5}"/>
              </a:ext>
            </a:extLst>
          </p:cNvPr>
          <p:cNvSpPr txBox="1">
            <a:spLocks/>
          </p:cNvSpPr>
          <p:nvPr/>
        </p:nvSpPr>
        <p:spPr>
          <a:xfrm>
            <a:off x="778933" y="1914004"/>
            <a:ext cx="14691360" cy="19945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a:latin typeface="Aptos" panose="020B0004020202020204" pitchFamily="34" charset="0"/>
              </a:rPr>
              <a:t>Determine how your </a:t>
            </a:r>
            <a:r>
              <a:rPr lang="en-US" sz="3200" b="1">
                <a:latin typeface="Aptos" panose="020B0004020202020204" pitchFamily="34" charset="0"/>
              </a:rPr>
              <a:t>data</a:t>
            </a:r>
            <a:r>
              <a:rPr lang="en-US" sz="3200">
                <a:latin typeface="Aptos" panose="020B0004020202020204" pitchFamily="34" charset="0"/>
              </a:rPr>
              <a:t> is distributed</a:t>
            </a:r>
          </a:p>
          <a:p>
            <a:pPr lvl="1"/>
            <a:r>
              <a:rPr lang="en-US" sz="2667" i="1">
                <a:latin typeface="Aptos" panose="020B0004020202020204" pitchFamily="34" charset="0"/>
                <a:sym typeface="Wingdings" panose="05000000000000000000" pitchFamily="2" charset="2"/>
              </a:rPr>
              <a:t>Physical partition </a:t>
            </a:r>
            <a:r>
              <a:rPr lang="en-US" sz="2667">
                <a:latin typeface="Aptos" panose="020B0004020202020204" pitchFamily="34" charset="0"/>
                <a:sym typeface="Wingdings" panose="05000000000000000000" pitchFamily="2" charset="2"/>
              </a:rPr>
              <a:t> physical machine owns range of pk values</a:t>
            </a:r>
            <a:endParaRPr lang="en-US" sz="2667" i="1">
              <a:latin typeface="Aptos" panose="020B0004020202020204" pitchFamily="34" charset="0"/>
            </a:endParaRPr>
          </a:p>
          <a:p>
            <a:pPr lvl="1"/>
            <a:r>
              <a:rPr lang="en-US" sz="2667" i="1">
                <a:latin typeface="Aptos" panose="020B0004020202020204" pitchFamily="34" charset="0"/>
              </a:rPr>
              <a:t>Logical partition </a:t>
            </a:r>
            <a:r>
              <a:rPr lang="en-US" sz="2667">
                <a:latin typeface="Aptos" panose="020B0004020202020204" pitchFamily="34" charset="0"/>
                <a:sym typeface="Wingdings" panose="05000000000000000000" pitchFamily="2" charset="2"/>
              </a:rPr>
              <a:t> partition key value</a:t>
            </a:r>
          </a:p>
          <a:p>
            <a:pPr marL="0" indent="0">
              <a:buFont typeface="Arial"/>
              <a:buNone/>
            </a:pPr>
            <a:endParaRPr lang="en-US">
              <a:latin typeface="Aptos" panose="020B0004020202020204" pitchFamily="34" charset="0"/>
            </a:endParaRPr>
          </a:p>
        </p:txBody>
      </p:sp>
      <p:sp>
        <p:nvSpPr>
          <p:cNvPr id="5" name="Rectangle 4">
            <a:extLst>
              <a:ext uri="{FF2B5EF4-FFF2-40B4-BE49-F238E27FC236}">
                <a16:creationId xmlns:a16="http://schemas.microsoft.com/office/drawing/2014/main" id="{E51E787F-F6C0-264B-1AC6-253350E2CDC7}"/>
              </a:ext>
            </a:extLst>
          </p:cNvPr>
          <p:cNvSpPr/>
          <p:nvPr/>
        </p:nvSpPr>
        <p:spPr>
          <a:xfrm>
            <a:off x="1116055" y="4529846"/>
            <a:ext cx="595747" cy="11822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6" name="TextBox 21">
            <a:extLst>
              <a:ext uri="{FF2B5EF4-FFF2-40B4-BE49-F238E27FC236}">
                <a16:creationId xmlns:a16="http://schemas.microsoft.com/office/drawing/2014/main" id="{E51A3281-C485-F507-412E-B43CBFC5BC51}"/>
              </a:ext>
            </a:extLst>
          </p:cNvPr>
          <p:cNvSpPr txBox="1"/>
          <p:nvPr/>
        </p:nvSpPr>
        <p:spPr>
          <a:xfrm>
            <a:off x="924401" y="5839688"/>
            <a:ext cx="2964876" cy="5027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67" err="1">
                <a:solidFill>
                  <a:schemeClr val="accent1"/>
                </a:solidFill>
                <a:latin typeface="Aptos" panose="020B0004020202020204" pitchFamily="34" charset="0"/>
                <a:cs typeface="Segoe UI" panose="020B0502040204020203" pitchFamily="34" charset="0"/>
              </a:rPr>
              <a:t>DeviceId</a:t>
            </a:r>
            <a:endParaRPr lang="en-US" sz="2667">
              <a:solidFill>
                <a:schemeClr val="accent1"/>
              </a:solidFill>
              <a:latin typeface="Aptos" panose="020B0004020202020204" pitchFamily="34" charset="0"/>
              <a:cs typeface="Segoe UI" panose="020B0502040204020203" pitchFamily="34" charset="0"/>
            </a:endParaRPr>
          </a:p>
        </p:txBody>
      </p:sp>
      <p:sp>
        <p:nvSpPr>
          <p:cNvPr id="7" name="TextBox 22">
            <a:extLst>
              <a:ext uri="{FF2B5EF4-FFF2-40B4-BE49-F238E27FC236}">
                <a16:creationId xmlns:a16="http://schemas.microsoft.com/office/drawing/2014/main" id="{9202A487-A511-AD2E-228E-90154D9DFAD1}"/>
              </a:ext>
            </a:extLst>
          </p:cNvPr>
          <p:cNvSpPr txBox="1"/>
          <p:nvPr/>
        </p:nvSpPr>
        <p:spPr>
          <a:xfrm>
            <a:off x="6911134" y="5839688"/>
            <a:ext cx="2964876" cy="5027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67" err="1">
                <a:solidFill>
                  <a:srgbClr val="8661C5"/>
                </a:solidFill>
                <a:latin typeface="Aptos" panose="020B0004020202020204" pitchFamily="34" charset="0"/>
                <a:cs typeface="Segoe UI" panose="020B0502040204020203" pitchFamily="34" charset="0"/>
              </a:rPr>
              <a:t>DayOfWeek</a:t>
            </a:r>
            <a:endParaRPr lang="en-US" sz="3200">
              <a:solidFill>
                <a:srgbClr val="8661C5"/>
              </a:solidFill>
              <a:latin typeface="Aptos" panose="020B0004020202020204"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74D4481-3C80-62C2-82A4-374F6779B8C8}"/>
              </a:ext>
            </a:extLst>
          </p:cNvPr>
          <p:cNvSpPr/>
          <p:nvPr/>
        </p:nvSpPr>
        <p:spPr>
          <a:xfrm>
            <a:off x="1890367" y="4648200"/>
            <a:ext cx="595747" cy="10731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9" name="Rectangle 8">
            <a:extLst>
              <a:ext uri="{FF2B5EF4-FFF2-40B4-BE49-F238E27FC236}">
                <a16:creationId xmlns:a16="http://schemas.microsoft.com/office/drawing/2014/main" id="{E73B94CA-1668-B456-5BFF-7387E10A09F5}"/>
              </a:ext>
            </a:extLst>
          </p:cNvPr>
          <p:cNvSpPr/>
          <p:nvPr/>
        </p:nvSpPr>
        <p:spPr>
          <a:xfrm>
            <a:off x="2662372" y="4343400"/>
            <a:ext cx="595747" cy="1377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0" name="Rectangle 9">
            <a:extLst>
              <a:ext uri="{FF2B5EF4-FFF2-40B4-BE49-F238E27FC236}">
                <a16:creationId xmlns:a16="http://schemas.microsoft.com/office/drawing/2014/main" id="{2E873669-E293-118A-956C-B4C88F4952F2}"/>
              </a:ext>
            </a:extLst>
          </p:cNvPr>
          <p:cNvSpPr/>
          <p:nvPr/>
        </p:nvSpPr>
        <p:spPr>
          <a:xfrm>
            <a:off x="3434377" y="4445000"/>
            <a:ext cx="595747" cy="1267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1" name="Rectangle 10">
            <a:extLst>
              <a:ext uri="{FF2B5EF4-FFF2-40B4-BE49-F238E27FC236}">
                <a16:creationId xmlns:a16="http://schemas.microsoft.com/office/drawing/2014/main" id="{5A362F8B-4E01-75A0-6CD3-09742AD2E769}"/>
              </a:ext>
            </a:extLst>
          </p:cNvPr>
          <p:cNvSpPr/>
          <p:nvPr/>
        </p:nvSpPr>
        <p:spPr>
          <a:xfrm>
            <a:off x="4202537" y="4749800"/>
            <a:ext cx="595747" cy="96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2" name="Rectangle 11">
            <a:extLst>
              <a:ext uri="{FF2B5EF4-FFF2-40B4-BE49-F238E27FC236}">
                <a16:creationId xmlns:a16="http://schemas.microsoft.com/office/drawing/2014/main" id="{8CD471EB-E6A2-6EE9-81DE-0F873AD68BEB}"/>
              </a:ext>
            </a:extLst>
          </p:cNvPr>
          <p:cNvSpPr/>
          <p:nvPr/>
        </p:nvSpPr>
        <p:spPr>
          <a:xfrm>
            <a:off x="7095855" y="3937000"/>
            <a:ext cx="595747" cy="1775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3" name="Rectangle 12">
            <a:extLst>
              <a:ext uri="{FF2B5EF4-FFF2-40B4-BE49-F238E27FC236}">
                <a16:creationId xmlns:a16="http://schemas.microsoft.com/office/drawing/2014/main" id="{3DDC3AE9-6FD5-D14B-553B-D3422C892F01}"/>
              </a:ext>
            </a:extLst>
          </p:cNvPr>
          <p:cNvSpPr/>
          <p:nvPr/>
        </p:nvSpPr>
        <p:spPr>
          <a:xfrm>
            <a:off x="7864005" y="3835400"/>
            <a:ext cx="595747" cy="18766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4" name="Rectangle 13">
            <a:extLst>
              <a:ext uri="{FF2B5EF4-FFF2-40B4-BE49-F238E27FC236}">
                <a16:creationId xmlns:a16="http://schemas.microsoft.com/office/drawing/2014/main" id="{486B2402-0EA5-CDEA-4A39-5ECF4E36152F}"/>
              </a:ext>
            </a:extLst>
          </p:cNvPr>
          <p:cNvSpPr/>
          <p:nvPr/>
        </p:nvSpPr>
        <p:spPr>
          <a:xfrm>
            <a:off x="9424960" y="5178616"/>
            <a:ext cx="595747" cy="533480"/>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5" name="Rectangle 14">
            <a:extLst>
              <a:ext uri="{FF2B5EF4-FFF2-40B4-BE49-F238E27FC236}">
                <a16:creationId xmlns:a16="http://schemas.microsoft.com/office/drawing/2014/main" id="{5A9C7C7F-8269-C743-1781-4A17054A7EE4}"/>
              </a:ext>
            </a:extLst>
          </p:cNvPr>
          <p:cNvSpPr/>
          <p:nvPr/>
        </p:nvSpPr>
        <p:spPr>
          <a:xfrm>
            <a:off x="10183117" y="5054600"/>
            <a:ext cx="595747" cy="67442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6" name="Rectangle 15">
            <a:extLst>
              <a:ext uri="{FF2B5EF4-FFF2-40B4-BE49-F238E27FC236}">
                <a16:creationId xmlns:a16="http://schemas.microsoft.com/office/drawing/2014/main" id="{58E23643-0248-A188-D7D1-C2D0408E789A}"/>
              </a:ext>
            </a:extLst>
          </p:cNvPr>
          <p:cNvSpPr/>
          <p:nvPr/>
        </p:nvSpPr>
        <p:spPr>
          <a:xfrm>
            <a:off x="8644483" y="4953000"/>
            <a:ext cx="595747" cy="759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Tree>
    <p:extLst>
      <p:ext uri="{BB962C8B-B14F-4D97-AF65-F5344CB8AC3E}">
        <p14:creationId xmlns:p14="http://schemas.microsoft.com/office/powerpoint/2010/main" val="373366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7A80A2E-A2FC-C297-8446-E8289BE41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2EDEA2-61FE-E1AC-DB45-99A1842466D0}"/>
              </a:ext>
            </a:extLst>
          </p:cNvPr>
          <p:cNvSpPr>
            <a:spLocks noGrp="1"/>
          </p:cNvSpPr>
          <p:nvPr>
            <p:ph type="title"/>
          </p:nvPr>
        </p:nvSpPr>
        <p:spPr>
          <a:xfrm>
            <a:off x="454107" y="284040"/>
            <a:ext cx="10728157" cy="725738"/>
          </a:xfrm>
        </p:spPr>
        <p:txBody>
          <a:bodyPr/>
          <a:lstStyle/>
          <a:p>
            <a:r>
              <a:rPr lang="en-US" sz="4000" b="0">
                <a:solidFill>
                  <a:sysClr val="windowText" lastClr="000000"/>
                </a:solidFill>
                <a:latin typeface="Aptos" panose="020B0004020202020204" pitchFamily="34" charset="0"/>
              </a:rPr>
              <a:t>Partitions Keys</a:t>
            </a:r>
          </a:p>
        </p:txBody>
      </p:sp>
      <p:sp>
        <p:nvSpPr>
          <p:cNvPr id="4" name="Rectangle 3">
            <a:extLst>
              <a:ext uri="{FF2B5EF4-FFF2-40B4-BE49-F238E27FC236}">
                <a16:creationId xmlns:a16="http://schemas.microsoft.com/office/drawing/2014/main" id="{723D75D5-70E9-7249-F786-EBF4C9295FAC}"/>
              </a:ext>
            </a:extLst>
          </p:cNvPr>
          <p:cNvSpPr/>
          <p:nvPr/>
        </p:nvSpPr>
        <p:spPr>
          <a:xfrm>
            <a:off x="3434377" y="4445000"/>
            <a:ext cx="595747" cy="1267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5" name="Rectangle 4">
            <a:extLst>
              <a:ext uri="{FF2B5EF4-FFF2-40B4-BE49-F238E27FC236}">
                <a16:creationId xmlns:a16="http://schemas.microsoft.com/office/drawing/2014/main" id="{83BC15E2-34A4-45AA-3F8A-3C1C8162DE0C}"/>
              </a:ext>
            </a:extLst>
          </p:cNvPr>
          <p:cNvSpPr/>
          <p:nvPr/>
        </p:nvSpPr>
        <p:spPr>
          <a:xfrm>
            <a:off x="7098979" y="3920779"/>
            <a:ext cx="595747" cy="1775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6" name="Rectangle 5">
            <a:extLst>
              <a:ext uri="{FF2B5EF4-FFF2-40B4-BE49-F238E27FC236}">
                <a16:creationId xmlns:a16="http://schemas.microsoft.com/office/drawing/2014/main" id="{D66D3947-70E3-2471-A971-4727E523E2BC}"/>
              </a:ext>
            </a:extLst>
          </p:cNvPr>
          <p:cNvSpPr/>
          <p:nvPr/>
        </p:nvSpPr>
        <p:spPr>
          <a:xfrm>
            <a:off x="7865404" y="3851536"/>
            <a:ext cx="595747" cy="18766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7" name="Rectangle 6">
            <a:extLst>
              <a:ext uri="{FF2B5EF4-FFF2-40B4-BE49-F238E27FC236}">
                <a16:creationId xmlns:a16="http://schemas.microsoft.com/office/drawing/2014/main" id="{BA50BE9E-3CB0-C565-B09A-03B79807ABC8}"/>
              </a:ext>
            </a:extLst>
          </p:cNvPr>
          <p:cNvSpPr/>
          <p:nvPr/>
        </p:nvSpPr>
        <p:spPr>
          <a:xfrm>
            <a:off x="8632156" y="4968181"/>
            <a:ext cx="595747" cy="759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8" name="Rectangle 7">
            <a:extLst>
              <a:ext uri="{FF2B5EF4-FFF2-40B4-BE49-F238E27FC236}">
                <a16:creationId xmlns:a16="http://schemas.microsoft.com/office/drawing/2014/main" id="{0AEADEFA-C34C-89CF-A5A1-6FBDA45E3B1A}"/>
              </a:ext>
            </a:extLst>
          </p:cNvPr>
          <p:cNvSpPr/>
          <p:nvPr/>
        </p:nvSpPr>
        <p:spPr>
          <a:xfrm>
            <a:off x="9424960" y="5178616"/>
            <a:ext cx="595747" cy="533480"/>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9" name="Rectangle 8">
            <a:extLst>
              <a:ext uri="{FF2B5EF4-FFF2-40B4-BE49-F238E27FC236}">
                <a16:creationId xmlns:a16="http://schemas.microsoft.com/office/drawing/2014/main" id="{09FF7E6A-2E2B-0ED4-7957-3F07CE343695}"/>
              </a:ext>
            </a:extLst>
          </p:cNvPr>
          <p:cNvSpPr/>
          <p:nvPr/>
        </p:nvSpPr>
        <p:spPr>
          <a:xfrm>
            <a:off x="10183117" y="5054600"/>
            <a:ext cx="595747" cy="67442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1" name="Content Placeholder 2">
            <a:extLst>
              <a:ext uri="{FF2B5EF4-FFF2-40B4-BE49-F238E27FC236}">
                <a16:creationId xmlns:a16="http://schemas.microsoft.com/office/drawing/2014/main" id="{944D6F6A-1107-DD3C-C2A4-F327AB0E3266}"/>
              </a:ext>
            </a:extLst>
          </p:cNvPr>
          <p:cNvSpPr txBox="1">
            <a:spLocks/>
          </p:cNvSpPr>
          <p:nvPr/>
        </p:nvSpPr>
        <p:spPr>
          <a:xfrm>
            <a:off x="778933" y="1914005"/>
            <a:ext cx="14691360" cy="10095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a:latin typeface="Aptos" panose="020B0004020202020204" pitchFamily="34" charset="0"/>
              </a:rPr>
              <a:t>Determine how your </a:t>
            </a:r>
            <a:r>
              <a:rPr lang="en-US" sz="3200" b="1">
                <a:latin typeface="Aptos" panose="020B0004020202020204" pitchFamily="34" charset="0"/>
              </a:rPr>
              <a:t>requests</a:t>
            </a:r>
            <a:r>
              <a:rPr lang="en-US" sz="3200">
                <a:latin typeface="Aptos" panose="020B0004020202020204" pitchFamily="34" charset="0"/>
              </a:rPr>
              <a:t> are distributed</a:t>
            </a:r>
          </a:p>
          <a:p>
            <a:pPr marL="0" indent="0">
              <a:buFont typeface="Arial"/>
              <a:buNone/>
            </a:pPr>
            <a:endParaRPr lang="en-US">
              <a:latin typeface="Aptos" panose="020B0004020202020204" pitchFamily="34" charset="0"/>
            </a:endParaRPr>
          </a:p>
        </p:txBody>
      </p:sp>
      <p:sp>
        <p:nvSpPr>
          <p:cNvPr id="12" name="Rectangle 11">
            <a:extLst>
              <a:ext uri="{FF2B5EF4-FFF2-40B4-BE49-F238E27FC236}">
                <a16:creationId xmlns:a16="http://schemas.microsoft.com/office/drawing/2014/main" id="{7E5D9E33-244C-AF59-6795-271350EAEEB7}"/>
              </a:ext>
            </a:extLst>
          </p:cNvPr>
          <p:cNvSpPr/>
          <p:nvPr/>
        </p:nvSpPr>
        <p:spPr>
          <a:xfrm>
            <a:off x="1116055" y="4529846"/>
            <a:ext cx="595747" cy="11822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3" name="TextBox 21">
            <a:extLst>
              <a:ext uri="{FF2B5EF4-FFF2-40B4-BE49-F238E27FC236}">
                <a16:creationId xmlns:a16="http://schemas.microsoft.com/office/drawing/2014/main" id="{3F563D6C-880E-0D7C-BEB5-DAFE26E7DCCC}"/>
              </a:ext>
            </a:extLst>
          </p:cNvPr>
          <p:cNvSpPr txBox="1"/>
          <p:nvPr/>
        </p:nvSpPr>
        <p:spPr>
          <a:xfrm>
            <a:off x="924401" y="5839688"/>
            <a:ext cx="2964876" cy="5027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67" err="1">
                <a:solidFill>
                  <a:schemeClr val="accent1"/>
                </a:solidFill>
                <a:latin typeface="Aptos" panose="020B0004020202020204" pitchFamily="34" charset="0"/>
                <a:cs typeface="Segoe UI" panose="020B0502040204020203" pitchFamily="34" charset="0"/>
              </a:rPr>
              <a:t>DeviceId</a:t>
            </a:r>
            <a:endParaRPr lang="en-US" sz="2667">
              <a:solidFill>
                <a:schemeClr val="accent1"/>
              </a:solidFill>
              <a:latin typeface="Aptos" panose="020B0004020202020204" pitchFamily="34" charset="0"/>
              <a:cs typeface="Segoe UI" panose="020B0502040204020203" pitchFamily="34" charset="0"/>
            </a:endParaRPr>
          </a:p>
        </p:txBody>
      </p:sp>
      <p:sp>
        <p:nvSpPr>
          <p:cNvPr id="14" name="TextBox 22">
            <a:extLst>
              <a:ext uri="{FF2B5EF4-FFF2-40B4-BE49-F238E27FC236}">
                <a16:creationId xmlns:a16="http://schemas.microsoft.com/office/drawing/2014/main" id="{1F221BDC-8353-0BFE-FAC6-DDF74AFF52B2}"/>
              </a:ext>
            </a:extLst>
          </p:cNvPr>
          <p:cNvSpPr txBox="1"/>
          <p:nvPr/>
        </p:nvSpPr>
        <p:spPr>
          <a:xfrm>
            <a:off x="6911134" y="5839688"/>
            <a:ext cx="2964876" cy="5027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67" err="1">
                <a:solidFill>
                  <a:srgbClr val="8661C5"/>
                </a:solidFill>
                <a:latin typeface="Aptos" panose="020B0004020202020204" pitchFamily="34" charset="0"/>
                <a:cs typeface="Segoe UI" panose="020B0502040204020203" pitchFamily="34" charset="0"/>
              </a:rPr>
              <a:t>DayOfWeek</a:t>
            </a:r>
            <a:endParaRPr lang="en-US" sz="3200">
              <a:solidFill>
                <a:srgbClr val="8661C5"/>
              </a:solidFill>
              <a:latin typeface="Aptos" panose="020B0004020202020204"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26BB7570-B48C-B319-38E5-8AD183DBF754}"/>
              </a:ext>
            </a:extLst>
          </p:cNvPr>
          <p:cNvSpPr/>
          <p:nvPr/>
        </p:nvSpPr>
        <p:spPr>
          <a:xfrm>
            <a:off x="1890367" y="4648200"/>
            <a:ext cx="595747" cy="10731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6" name="Rectangle 15">
            <a:extLst>
              <a:ext uri="{FF2B5EF4-FFF2-40B4-BE49-F238E27FC236}">
                <a16:creationId xmlns:a16="http://schemas.microsoft.com/office/drawing/2014/main" id="{0AD8E0CC-4B0F-4BBF-88A5-D3BA7FC79725}"/>
              </a:ext>
            </a:extLst>
          </p:cNvPr>
          <p:cNvSpPr/>
          <p:nvPr/>
        </p:nvSpPr>
        <p:spPr>
          <a:xfrm>
            <a:off x="2662372" y="4343400"/>
            <a:ext cx="595747" cy="1377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7" name="Rectangle 16">
            <a:extLst>
              <a:ext uri="{FF2B5EF4-FFF2-40B4-BE49-F238E27FC236}">
                <a16:creationId xmlns:a16="http://schemas.microsoft.com/office/drawing/2014/main" id="{380F0E5E-90E6-F57A-7CE0-940077D05F92}"/>
              </a:ext>
            </a:extLst>
          </p:cNvPr>
          <p:cNvSpPr/>
          <p:nvPr/>
        </p:nvSpPr>
        <p:spPr>
          <a:xfrm>
            <a:off x="3434377" y="4445000"/>
            <a:ext cx="595747" cy="1267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18" name="Rectangle 17">
            <a:extLst>
              <a:ext uri="{FF2B5EF4-FFF2-40B4-BE49-F238E27FC236}">
                <a16:creationId xmlns:a16="http://schemas.microsoft.com/office/drawing/2014/main" id="{A5FE4FF4-1EAD-AFE5-29B6-6FB679451ADF}"/>
              </a:ext>
            </a:extLst>
          </p:cNvPr>
          <p:cNvSpPr/>
          <p:nvPr/>
        </p:nvSpPr>
        <p:spPr>
          <a:xfrm>
            <a:off x="4202537" y="4749800"/>
            <a:ext cx="595747" cy="96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Aptos" panose="020B0004020202020204" pitchFamily="34" charset="0"/>
            </a:endParaRPr>
          </a:p>
        </p:txBody>
      </p:sp>
      <p:sp>
        <p:nvSpPr>
          <p:cNvPr id="19" name="Rectangle 18">
            <a:extLst>
              <a:ext uri="{FF2B5EF4-FFF2-40B4-BE49-F238E27FC236}">
                <a16:creationId xmlns:a16="http://schemas.microsoft.com/office/drawing/2014/main" id="{AAFAE76D-823D-0D0C-8072-E558607179CF}"/>
              </a:ext>
            </a:extLst>
          </p:cNvPr>
          <p:cNvSpPr/>
          <p:nvPr/>
        </p:nvSpPr>
        <p:spPr>
          <a:xfrm>
            <a:off x="7095855" y="3937000"/>
            <a:ext cx="595747" cy="1775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0" name="Rectangle 19">
            <a:extLst>
              <a:ext uri="{FF2B5EF4-FFF2-40B4-BE49-F238E27FC236}">
                <a16:creationId xmlns:a16="http://schemas.microsoft.com/office/drawing/2014/main" id="{6A2E577A-C0C6-B27E-391C-9FAA92EDFAA9}"/>
              </a:ext>
            </a:extLst>
          </p:cNvPr>
          <p:cNvSpPr/>
          <p:nvPr/>
        </p:nvSpPr>
        <p:spPr>
          <a:xfrm>
            <a:off x="7864005" y="3835400"/>
            <a:ext cx="595747" cy="18766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1" name="Rectangle 20">
            <a:extLst>
              <a:ext uri="{FF2B5EF4-FFF2-40B4-BE49-F238E27FC236}">
                <a16:creationId xmlns:a16="http://schemas.microsoft.com/office/drawing/2014/main" id="{5017FAEA-4EFB-7B14-0106-4B62E9871D37}"/>
              </a:ext>
            </a:extLst>
          </p:cNvPr>
          <p:cNvSpPr/>
          <p:nvPr/>
        </p:nvSpPr>
        <p:spPr>
          <a:xfrm>
            <a:off x="9424960" y="5178616"/>
            <a:ext cx="595747" cy="533480"/>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2" name="Rectangle 21">
            <a:extLst>
              <a:ext uri="{FF2B5EF4-FFF2-40B4-BE49-F238E27FC236}">
                <a16:creationId xmlns:a16="http://schemas.microsoft.com/office/drawing/2014/main" id="{DE635881-9C7E-0664-25AD-BF797DA6141C}"/>
              </a:ext>
            </a:extLst>
          </p:cNvPr>
          <p:cNvSpPr/>
          <p:nvPr/>
        </p:nvSpPr>
        <p:spPr>
          <a:xfrm>
            <a:off x="10183117" y="5054600"/>
            <a:ext cx="595747" cy="67442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3" name="Rectangle 22">
            <a:extLst>
              <a:ext uri="{FF2B5EF4-FFF2-40B4-BE49-F238E27FC236}">
                <a16:creationId xmlns:a16="http://schemas.microsoft.com/office/drawing/2014/main" id="{FEEEC911-3036-F4C1-8AA3-354C6138F419}"/>
              </a:ext>
            </a:extLst>
          </p:cNvPr>
          <p:cNvSpPr/>
          <p:nvPr/>
        </p:nvSpPr>
        <p:spPr>
          <a:xfrm>
            <a:off x="8644483" y="4953000"/>
            <a:ext cx="595747" cy="759096"/>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Aptos" panose="020B0004020202020204" pitchFamily="34" charset="0"/>
              </a:rPr>
              <a:t>123</a:t>
            </a:r>
          </a:p>
        </p:txBody>
      </p:sp>
      <p:sp>
        <p:nvSpPr>
          <p:cNvPr id="24" name="TextBox 23">
            <a:extLst>
              <a:ext uri="{FF2B5EF4-FFF2-40B4-BE49-F238E27FC236}">
                <a16:creationId xmlns:a16="http://schemas.microsoft.com/office/drawing/2014/main" id="{C1E52EEC-D4FA-7058-6B9E-43AD6F6BC3F7}"/>
              </a:ext>
            </a:extLst>
          </p:cNvPr>
          <p:cNvSpPr txBox="1"/>
          <p:nvPr/>
        </p:nvSpPr>
        <p:spPr>
          <a:xfrm>
            <a:off x="520305" y="2739871"/>
            <a:ext cx="5828145" cy="338554"/>
          </a:xfrm>
          <a:prstGeom prst="rect">
            <a:avLst/>
          </a:prstGeom>
          <a:noFill/>
        </p:spPr>
        <p:txBody>
          <a:bodyPr wrap="square" rtlCol="0">
            <a:spAutoFit/>
          </a:bodyPr>
          <a:lstStyle/>
          <a:p>
            <a:r>
              <a:rPr lang="en-US" sz="1600">
                <a:latin typeface="Monaco" pitchFamily="2" charset="77"/>
              </a:rPr>
              <a:t>SELECT * FROM c WHERE </a:t>
            </a:r>
            <a:r>
              <a:rPr lang="en-US" sz="1600" err="1">
                <a:latin typeface="Monaco" pitchFamily="2" charset="77"/>
              </a:rPr>
              <a:t>c.DeviceId</a:t>
            </a:r>
            <a:r>
              <a:rPr lang="en-US" sz="1600">
                <a:latin typeface="Monaco" pitchFamily="2" charset="77"/>
              </a:rPr>
              <a:t> = ‘123’</a:t>
            </a:r>
          </a:p>
        </p:txBody>
      </p:sp>
      <p:sp>
        <p:nvSpPr>
          <p:cNvPr id="25" name="TextBox 24">
            <a:extLst>
              <a:ext uri="{FF2B5EF4-FFF2-40B4-BE49-F238E27FC236}">
                <a16:creationId xmlns:a16="http://schemas.microsoft.com/office/drawing/2014/main" id="{4C7946F4-EAAA-B0A7-DE99-47D308830394}"/>
              </a:ext>
            </a:extLst>
          </p:cNvPr>
          <p:cNvSpPr txBox="1"/>
          <p:nvPr/>
        </p:nvSpPr>
        <p:spPr>
          <a:xfrm>
            <a:off x="6376962" y="2722938"/>
            <a:ext cx="5828145" cy="338554"/>
          </a:xfrm>
          <a:prstGeom prst="rect">
            <a:avLst/>
          </a:prstGeom>
          <a:noFill/>
        </p:spPr>
        <p:txBody>
          <a:bodyPr wrap="square" rtlCol="0">
            <a:spAutoFit/>
          </a:bodyPr>
          <a:lstStyle/>
          <a:p>
            <a:r>
              <a:rPr lang="en-US" sz="1600">
                <a:latin typeface="Monaco" pitchFamily="2" charset="77"/>
              </a:rPr>
              <a:t>SELECT * FROM c WHERE </a:t>
            </a:r>
            <a:r>
              <a:rPr lang="en-US" sz="1600" err="1">
                <a:latin typeface="Monaco" pitchFamily="2" charset="77"/>
              </a:rPr>
              <a:t>c.DeviceId</a:t>
            </a:r>
            <a:r>
              <a:rPr lang="en-US" sz="1600">
                <a:latin typeface="Monaco" pitchFamily="2" charset="77"/>
              </a:rPr>
              <a:t> = ‘123’</a:t>
            </a:r>
          </a:p>
        </p:txBody>
      </p:sp>
      <p:cxnSp>
        <p:nvCxnSpPr>
          <p:cNvPr id="26" name="Straight Arrow Connector 25">
            <a:extLst>
              <a:ext uri="{FF2B5EF4-FFF2-40B4-BE49-F238E27FC236}">
                <a16:creationId xmlns:a16="http://schemas.microsoft.com/office/drawing/2014/main" id="{61F01544-1002-DFF2-4891-FF5A2908A992}"/>
              </a:ext>
            </a:extLst>
          </p:cNvPr>
          <p:cNvCxnSpPr>
            <a:cxnSpLocks/>
            <a:stCxn id="24" idx="2"/>
          </p:cNvCxnSpPr>
          <p:nvPr/>
        </p:nvCxnSpPr>
        <p:spPr>
          <a:xfrm>
            <a:off x="3434378" y="3078425"/>
            <a:ext cx="297873" cy="1366575"/>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776C4C3-0C64-031C-B34F-874350D2FC78}"/>
              </a:ext>
            </a:extLst>
          </p:cNvPr>
          <p:cNvCxnSpPr>
            <a:cxnSpLocks/>
          </p:cNvCxnSpPr>
          <p:nvPr/>
        </p:nvCxnSpPr>
        <p:spPr>
          <a:xfrm flipH="1">
            <a:off x="7393728" y="3155787"/>
            <a:ext cx="1644819" cy="781213"/>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F40A865-15F6-54CB-171E-FBF5D671BCE3}"/>
              </a:ext>
            </a:extLst>
          </p:cNvPr>
          <p:cNvCxnSpPr>
            <a:cxnSpLocks/>
          </p:cNvCxnSpPr>
          <p:nvPr/>
        </p:nvCxnSpPr>
        <p:spPr>
          <a:xfrm flipH="1">
            <a:off x="8161879" y="3185584"/>
            <a:ext cx="876668" cy="649816"/>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F44C148-705A-07BB-6204-A34BEFC15D11}"/>
              </a:ext>
            </a:extLst>
          </p:cNvPr>
          <p:cNvCxnSpPr>
            <a:cxnSpLocks/>
          </p:cNvCxnSpPr>
          <p:nvPr/>
        </p:nvCxnSpPr>
        <p:spPr>
          <a:xfrm flipH="1">
            <a:off x="8942357" y="3232314"/>
            <a:ext cx="96191" cy="1720687"/>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042CE56-D886-C0B4-6FA5-2B11732E37DF}"/>
              </a:ext>
            </a:extLst>
          </p:cNvPr>
          <p:cNvCxnSpPr>
            <a:cxnSpLocks/>
          </p:cNvCxnSpPr>
          <p:nvPr/>
        </p:nvCxnSpPr>
        <p:spPr>
          <a:xfrm>
            <a:off x="9038547" y="3204322"/>
            <a:ext cx="684287" cy="1974295"/>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E405A9D-1593-F7ED-1677-B2C7A1EE4C4F}"/>
              </a:ext>
            </a:extLst>
          </p:cNvPr>
          <p:cNvCxnSpPr>
            <a:cxnSpLocks/>
          </p:cNvCxnSpPr>
          <p:nvPr/>
        </p:nvCxnSpPr>
        <p:spPr>
          <a:xfrm>
            <a:off x="9038547" y="3173029"/>
            <a:ext cx="1442444" cy="1881571"/>
          </a:xfrm>
          <a:prstGeom prst="straightConnector1">
            <a:avLst/>
          </a:prstGeom>
          <a:ln>
            <a:solidFill>
              <a:srgbClr val="8661C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427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2" grpId="0" animBg="1"/>
      <p:bldP spid="13"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208DE90-4293-AA1A-7D49-2E9B976AC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F5260-8445-C0E3-9909-343129798083}"/>
              </a:ext>
            </a:extLst>
          </p:cNvPr>
          <p:cNvSpPr>
            <a:spLocks noGrp="1"/>
          </p:cNvSpPr>
          <p:nvPr>
            <p:ph type="title"/>
          </p:nvPr>
        </p:nvSpPr>
        <p:spPr>
          <a:xfrm>
            <a:off x="436772" y="196599"/>
            <a:ext cx="10728157" cy="725738"/>
          </a:xfrm>
        </p:spPr>
        <p:txBody>
          <a:bodyPr/>
          <a:lstStyle/>
          <a:p>
            <a:r>
              <a:rPr lang="en-US" b="0">
                <a:solidFill>
                  <a:schemeClr val="tx1"/>
                </a:solidFill>
                <a:latin typeface="Aptos" panose="020B0004020202020204" pitchFamily="34" charset="0"/>
              </a:rPr>
              <a:t>Characteristics of a good partition key</a:t>
            </a:r>
          </a:p>
        </p:txBody>
      </p:sp>
      <p:sp>
        <p:nvSpPr>
          <p:cNvPr id="3" name="Text Placeholder 2">
            <a:extLst>
              <a:ext uri="{FF2B5EF4-FFF2-40B4-BE49-F238E27FC236}">
                <a16:creationId xmlns:a16="http://schemas.microsoft.com/office/drawing/2014/main" id="{EF6F5D28-F80E-4B05-54F8-AA436A269227}"/>
              </a:ext>
            </a:extLst>
          </p:cNvPr>
          <p:cNvSpPr>
            <a:spLocks noGrp="1"/>
          </p:cNvSpPr>
          <p:nvPr>
            <p:ph type="body" sz="quarter" idx="11"/>
          </p:nvPr>
        </p:nvSpPr>
        <p:spPr/>
        <p:txBody>
          <a:bodyPr/>
          <a:lstStyle/>
          <a:p>
            <a:pPr>
              <a:buFont typeface="Wingdings" panose="05000000000000000000" pitchFamily="2" charset="2"/>
              <a:buChar char="ü"/>
            </a:pPr>
            <a:r>
              <a:rPr lang="en-US">
                <a:latin typeface="Aptos" panose="020B0004020202020204" pitchFamily="34" charset="0"/>
              </a:rPr>
              <a:t> Value doesn’t change</a:t>
            </a:r>
          </a:p>
          <a:p>
            <a:pPr>
              <a:buFont typeface="Wingdings" panose="05000000000000000000" pitchFamily="2" charset="2"/>
              <a:buChar char="ü"/>
            </a:pPr>
            <a:r>
              <a:rPr lang="en-US">
                <a:latin typeface="Aptos" panose="020B0004020202020204" pitchFamily="34" charset="0"/>
              </a:rPr>
              <a:t> Wide range of possible values</a:t>
            </a:r>
          </a:p>
          <a:p>
            <a:pPr>
              <a:buFont typeface="Wingdings" panose="05000000000000000000" pitchFamily="2" charset="2"/>
              <a:buChar char="ü"/>
            </a:pPr>
            <a:r>
              <a:rPr lang="en-US">
                <a:latin typeface="Aptos" panose="020B0004020202020204" pitchFamily="34" charset="0"/>
              </a:rPr>
              <a:t> Similar amount of data for all values</a:t>
            </a:r>
          </a:p>
          <a:p>
            <a:pPr>
              <a:buFont typeface="Wingdings" panose="05000000000000000000" pitchFamily="2" charset="2"/>
              <a:buChar char="ü"/>
            </a:pPr>
            <a:r>
              <a:rPr lang="en-US">
                <a:latin typeface="Aptos" panose="020B0004020202020204" pitchFamily="34" charset="0"/>
              </a:rPr>
              <a:t> Spreads requests evenly across values</a:t>
            </a:r>
          </a:p>
          <a:p>
            <a:pPr lvl="1">
              <a:buFont typeface="Wingdings" panose="05000000000000000000" pitchFamily="2" charset="2"/>
              <a:buChar char="ü"/>
            </a:pPr>
            <a:r>
              <a:rPr lang="en-US">
                <a:latin typeface="Aptos" panose="020B0004020202020204" pitchFamily="34" charset="0"/>
              </a:rPr>
              <a:t> Appears in most queries </a:t>
            </a:r>
          </a:p>
          <a:p>
            <a:pPr lvl="1">
              <a:buFont typeface="Wingdings" panose="05000000000000000000" pitchFamily="2" charset="2"/>
              <a:buChar char="ü"/>
            </a:pPr>
            <a:r>
              <a:rPr lang="en-US">
                <a:latin typeface="Aptos" panose="020B0004020202020204" pitchFamily="34" charset="0"/>
              </a:rPr>
              <a:t>Spreads writes across values</a:t>
            </a:r>
          </a:p>
          <a:p>
            <a:pPr marL="0" indent="0">
              <a:buNone/>
            </a:pPr>
            <a:endParaRPr lang="en-US">
              <a:latin typeface="Aptos" panose="020B0004020202020204" pitchFamily="34" charset="0"/>
            </a:endParaRPr>
          </a:p>
          <a:p>
            <a:endParaRPr lang="en-US">
              <a:latin typeface="Aptos" panose="020B0004020202020204" pitchFamily="34" charset="0"/>
            </a:endParaRPr>
          </a:p>
        </p:txBody>
      </p:sp>
    </p:spTree>
    <p:extLst>
      <p:ext uri="{BB962C8B-B14F-4D97-AF65-F5344CB8AC3E}">
        <p14:creationId xmlns:p14="http://schemas.microsoft.com/office/powerpoint/2010/main" val="2996386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4F0A-81B3-8EBE-CE68-1F2711600B3B}"/>
              </a:ext>
            </a:extLst>
          </p:cNvPr>
          <p:cNvSpPr>
            <a:spLocks noGrp="1"/>
          </p:cNvSpPr>
          <p:nvPr>
            <p:ph type="title" idx="4294967295"/>
          </p:nvPr>
        </p:nvSpPr>
        <p:spPr>
          <a:xfrm>
            <a:off x="677163" y="2230051"/>
            <a:ext cx="11018520" cy="830997"/>
          </a:xfrm>
        </p:spPr>
        <p:txBody>
          <a:bodyPr/>
          <a:lstStyle/>
          <a:p>
            <a:pPr marL="577850" indent="-566738"/>
            <a:r>
              <a:rPr lang="en-US" sz="5400">
                <a:ln w="3175">
                  <a:noFill/>
                </a:ln>
                <a:solidFill>
                  <a:srgbClr val="BCA045"/>
                </a:solidFill>
                <a:latin typeface="Aptos" panose="020B0004020202020204" pitchFamily="34" charset="0"/>
                <a:cs typeface="Segoe UI" panose="020B0502040204020203" pitchFamily="34" charset="0"/>
              </a:rPr>
              <a:t>Let’s try it out!</a:t>
            </a:r>
            <a:endParaRPr lang="en-US" sz="3200">
              <a:solidFill>
                <a:srgbClr val="BCA045"/>
              </a:solidFill>
              <a:latin typeface="Aptos" panose="020B0004020202020204" pitchFamily="34" charset="0"/>
            </a:endParaRPr>
          </a:p>
        </p:txBody>
      </p:sp>
      <p:sp>
        <p:nvSpPr>
          <p:cNvPr id="3" name="TextBox 2">
            <a:extLst>
              <a:ext uri="{FF2B5EF4-FFF2-40B4-BE49-F238E27FC236}">
                <a16:creationId xmlns:a16="http://schemas.microsoft.com/office/drawing/2014/main" id="{8C5438DD-F3E8-D372-7B0B-76384D3444E1}"/>
              </a:ext>
            </a:extLst>
          </p:cNvPr>
          <p:cNvSpPr txBox="1"/>
          <p:nvPr/>
        </p:nvSpPr>
        <p:spPr>
          <a:xfrm>
            <a:off x="787400" y="3179008"/>
            <a:ext cx="10337800" cy="1723549"/>
          </a:xfrm>
          <a:prstGeom prst="rect">
            <a:avLst/>
          </a:prstGeom>
          <a:noFill/>
        </p:spPr>
        <p:txBody>
          <a:bodyPr wrap="square" lIns="0" tIns="0" rIns="0" bIns="0" rtlCol="0">
            <a:spAutoFit/>
          </a:bodyPr>
          <a:lstStyle/>
          <a:p>
            <a:pPr algn="l"/>
            <a:r>
              <a:rPr lang="en-US" sz="2800">
                <a:latin typeface="Aptos" panose="020B0004020202020204" pitchFamily="34" charset="0"/>
              </a:rPr>
              <a:t>Build a Movie Chatbot (RAG, Chat History, Semantic Caching)</a:t>
            </a:r>
          </a:p>
          <a:p>
            <a:pPr marL="457200" indent="-457200" algn="l">
              <a:buFont typeface="Arial" panose="020B0604020202020204" pitchFamily="34" charset="0"/>
              <a:buChar char="•"/>
            </a:pPr>
            <a:r>
              <a:rPr lang="en-US" sz="2800">
                <a:latin typeface="Aptos" panose="020B0004020202020204" pitchFamily="34" charset="0"/>
              </a:rPr>
              <a:t>Python </a:t>
            </a:r>
          </a:p>
          <a:p>
            <a:pPr marL="457200" indent="-457200" algn="l">
              <a:buFont typeface="Arial" panose="020B0604020202020204" pitchFamily="34" charset="0"/>
              <a:buChar char="•"/>
            </a:pPr>
            <a:r>
              <a:rPr lang="en-US" sz="2800">
                <a:latin typeface="Aptos" panose="020B0004020202020204" pitchFamily="34" charset="0"/>
              </a:rPr>
              <a:t>Azure Cosmos DB for NoSQL</a:t>
            </a:r>
          </a:p>
          <a:p>
            <a:pPr marL="457200" indent="-457200" algn="l">
              <a:buFont typeface="Arial" panose="020B0604020202020204" pitchFamily="34" charset="0"/>
              <a:buChar char="•"/>
            </a:pPr>
            <a:r>
              <a:rPr lang="en-US" sz="2800">
                <a:latin typeface="Aptos" panose="020B0004020202020204" pitchFamily="34" charset="0"/>
              </a:rPr>
              <a:t>Azure Open AI Services</a:t>
            </a:r>
          </a:p>
        </p:txBody>
      </p:sp>
    </p:spTree>
    <p:extLst>
      <p:ext uri="{BB962C8B-B14F-4D97-AF65-F5344CB8AC3E}">
        <p14:creationId xmlns:p14="http://schemas.microsoft.com/office/powerpoint/2010/main" val="5759549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25A6-6D9F-7241-9467-2FBBE998FCAD}"/>
              </a:ext>
            </a:extLst>
          </p:cNvPr>
          <p:cNvSpPr>
            <a:spLocks noGrp="1"/>
          </p:cNvSpPr>
          <p:nvPr>
            <p:ph type="title" idx="4294967295"/>
          </p:nvPr>
        </p:nvSpPr>
        <p:spPr/>
        <p:txBody>
          <a:bodyPr/>
          <a:lstStyle/>
          <a:p>
            <a:r>
              <a:rPr lang="en-US"/>
              <a:t> </a:t>
            </a:r>
          </a:p>
        </p:txBody>
      </p:sp>
      <p:sp>
        <p:nvSpPr>
          <p:cNvPr id="6" name="!!container">
            <a:extLst>
              <a:ext uri="{FF2B5EF4-FFF2-40B4-BE49-F238E27FC236}">
                <a16:creationId xmlns:a16="http://schemas.microsoft.com/office/drawing/2014/main" id="{73774BB9-23EC-B75F-7C70-D378A3505C20}"/>
              </a:ext>
              <a:ext uri="{C183D7F6-B498-43B3-948B-1728B52AA6E4}">
                <adec:decorative xmlns:adec="http://schemas.microsoft.com/office/drawing/2017/decorative" val="1"/>
              </a:ext>
            </a:extLst>
          </p:cNvPr>
          <p:cNvSpPr>
            <a:spLocks/>
          </p:cNvSpPr>
          <p:nvPr/>
        </p:nvSpPr>
        <p:spPr bwMode="auto">
          <a:xfrm>
            <a:off x="3691124" y="2986158"/>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Full-text Search</a:t>
            </a:r>
          </a:p>
          <a:p>
            <a:pPr algn="ctr" fontAlgn="base">
              <a:spcBef>
                <a:spcPct val="0"/>
              </a:spcBef>
              <a:spcAft>
                <a:spcPct val="0"/>
              </a:spcAft>
              <a:defRPr/>
            </a:pPr>
            <a:r>
              <a:rPr kumimoji="0" lang="en-US" sz="1400" b="0" i="0" u="none" strike="noStrike" kern="1200" cap="none" spc="0" normalizeH="0" baseline="0" noProof="0">
                <a:ln w="3175">
                  <a:noFill/>
                </a:ln>
                <a:effectLst/>
                <a:uLnTx/>
                <a:uFillTx/>
                <a:latin typeface="Aptos" panose="020B0004020202020204" pitchFamily="34" charset="0"/>
                <a:cs typeface="Segoe UI" panose="020B0502040204020203" pitchFamily="34" charset="0"/>
              </a:rPr>
              <a:t>Public</a:t>
            </a:r>
            <a:r>
              <a:rPr kumimoji="0" lang="en-US" sz="1400" b="0" i="0" u="none" strike="noStrike" kern="1200" cap="none" spc="0" normalizeH="0" noProof="0">
                <a:ln w="3175">
                  <a:noFill/>
                </a:ln>
                <a:effectLst/>
                <a:uLnTx/>
                <a:uFillTx/>
                <a:latin typeface="Aptos" panose="020B0004020202020204" pitchFamily="34" charset="0"/>
                <a:cs typeface="Segoe UI" panose="020B0502040204020203" pitchFamily="34" charset="0"/>
              </a:rPr>
              <a:t> Preview</a:t>
            </a:r>
            <a:endParaRPr kumimoji="0" lang="en-US" sz="900" b="0" i="0" u="none" strike="noStrike" kern="1200" cap="none" spc="0" normalizeH="0" baseline="0" noProof="0">
              <a:ln w="3175">
                <a:noFill/>
              </a:ln>
              <a:effectLst/>
              <a:uLnTx/>
              <a:uFillTx/>
              <a:latin typeface="Aptos" panose="020B0004020202020204" pitchFamily="34" charset="0"/>
              <a:cs typeface="Segoe UI" pitchFamily="34" charset="0"/>
            </a:endParaRPr>
          </a:p>
        </p:txBody>
      </p:sp>
      <p:sp>
        <p:nvSpPr>
          <p:cNvPr id="7" name="!!container">
            <a:extLst>
              <a:ext uri="{FF2B5EF4-FFF2-40B4-BE49-F238E27FC236}">
                <a16:creationId xmlns:a16="http://schemas.microsoft.com/office/drawing/2014/main" id="{0881BA92-C102-1668-4993-6BF1C60E7143}"/>
              </a:ext>
              <a:ext uri="{C183D7F6-B498-43B3-948B-1728B52AA6E4}">
                <adec:decorative xmlns:adec="http://schemas.microsoft.com/office/drawing/2017/decorative" val="1"/>
              </a:ext>
            </a:extLst>
          </p:cNvPr>
          <p:cNvSpPr>
            <a:spLocks/>
          </p:cNvSpPr>
          <p:nvPr/>
        </p:nvSpPr>
        <p:spPr bwMode="auto">
          <a:xfrm>
            <a:off x="6268141" y="2986158"/>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b="1">
                <a:ln w="3175">
                  <a:noFill/>
                </a:ln>
                <a:solidFill>
                  <a:srgbClr val="007864"/>
                </a:solidFill>
                <a:latin typeface="Aptos" panose="020B0004020202020204" pitchFamily="34" charset="0"/>
                <a:cs typeface="Segoe UI" panose="020B0502040204020203" pitchFamily="34" charset="0"/>
              </a:rPr>
              <a:t>Text Ranking (BM25)</a:t>
            </a:r>
            <a:br>
              <a:rPr lang="en-US" sz="2000" b="1">
                <a:ln w="3175">
                  <a:noFill/>
                </a:ln>
                <a:solidFill>
                  <a:srgbClr val="007864"/>
                </a:solidFill>
                <a:latin typeface="Aptos" panose="020B0004020202020204" pitchFamily="34" charset="0"/>
                <a:cs typeface="Segoe UI" panose="020B0502040204020203" pitchFamily="34" charset="0"/>
              </a:rPr>
            </a:br>
            <a:r>
              <a:rPr lang="en-US" sz="1600">
                <a:ln w="3175">
                  <a:noFill/>
                </a:ln>
                <a:latin typeface="Aptos" panose="020B0004020202020204" pitchFamily="34" charset="0"/>
                <a:cs typeface="Segoe UI" panose="020B0502040204020203" pitchFamily="34" charset="0"/>
              </a:rPr>
              <a:t>Public Preview</a:t>
            </a:r>
            <a:endParaRPr lang="en-US" sz="1000">
              <a:ln w="3175">
                <a:noFill/>
              </a:ln>
              <a:latin typeface="Aptos" panose="020B0004020202020204" pitchFamily="34" charset="0"/>
              <a:cs typeface="Segoe UI" pitchFamily="34" charset="0"/>
            </a:endParaRPr>
          </a:p>
        </p:txBody>
      </p:sp>
      <p:sp>
        <p:nvSpPr>
          <p:cNvPr id="8" name="!!container">
            <a:extLst>
              <a:ext uri="{FF2B5EF4-FFF2-40B4-BE49-F238E27FC236}">
                <a16:creationId xmlns:a16="http://schemas.microsoft.com/office/drawing/2014/main" id="{F9D209A9-8855-0D0F-68ED-46A8C3A78DA2}"/>
              </a:ext>
              <a:ext uri="{C183D7F6-B498-43B3-948B-1728B52AA6E4}">
                <adec:decorative xmlns:adec="http://schemas.microsoft.com/office/drawing/2017/decorative" val="1"/>
              </a:ext>
            </a:extLst>
          </p:cNvPr>
          <p:cNvSpPr>
            <a:spLocks/>
          </p:cNvSpPr>
          <p:nvPr/>
        </p:nvSpPr>
        <p:spPr bwMode="auto">
          <a:xfrm>
            <a:off x="8845158" y="2986158"/>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noProof="0">
                <a:ln w="3175">
                  <a:noFill/>
                </a:ln>
                <a:solidFill>
                  <a:srgbClr val="007864"/>
                </a:solidFill>
                <a:latin typeface="Aptos" panose="020B0004020202020204" pitchFamily="34" charset="0"/>
                <a:cs typeface="Segoe UI" panose="020B0502040204020203" pitchFamily="34" charset="0"/>
              </a:rPr>
              <a:t>Hybrid Search</a:t>
            </a:r>
          </a:p>
          <a:p>
            <a:pPr algn="ctr" fontAlgn="base">
              <a:spcBef>
                <a:spcPct val="0"/>
              </a:spcBef>
              <a:spcAft>
                <a:spcPct val="0"/>
              </a:spcAft>
              <a:defRPr/>
            </a:pPr>
            <a:r>
              <a:rPr lang="en-US" sz="1400">
                <a:ln w="3175">
                  <a:noFill/>
                </a:ln>
                <a:latin typeface="Aptos" panose="020B0004020202020204" pitchFamily="34" charset="0"/>
                <a:cs typeface="Segoe UI" panose="020B0502040204020203" pitchFamily="34" charset="0"/>
              </a:rPr>
              <a:t>Public Preview</a:t>
            </a:r>
            <a:endParaRPr lang="en-US" sz="900">
              <a:ln w="3175">
                <a:noFill/>
              </a:ln>
              <a:latin typeface="Aptos" panose="020B0004020202020204" pitchFamily="34" charset="0"/>
              <a:cs typeface="Segoe UI" pitchFamily="34" charset="0"/>
            </a:endParaRPr>
          </a:p>
        </p:txBody>
      </p:sp>
      <p:sp>
        <p:nvSpPr>
          <p:cNvPr id="9" name="Title 1">
            <a:extLst>
              <a:ext uri="{FF2B5EF4-FFF2-40B4-BE49-F238E27FC236}">
                <a16:creationId xmlns:a16="http://schemas.microsoft.com/office/drawing/2014/main" id="{B79F63DB-54CA-D4B8-EE47-D92DCDF73861}"/>
              </a:ext>
            </a:extLst>
          </p:cNvPr>
          <p:cNvSpPr txBox="1">
            <a:spLocks/>
          </p:cNvSpPr>
          <p:nvPr/>
        </p:nvSpPr>
        <p:spPr>
          <a:xfrm>
            <a:off x="1035384" y="1145979"/>
            <a:ext cx="3249706"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endParaRPr lang="en-US" b="1">
              <a:latin typeface="Aptos" panose="020B0004020202020204" pitchFamily="34" charset="0"/>
            </a:endParaRPr>
          </a:p>
        </p:txBody>
      </p:sp>
      <p:sp>
        <p:nvSpPr>
          <p:cNvPr id="13" name="!!container">
            <a:extLst>
              <a:ext uri="{FF2B5EF4-FFF2-40B4-BE49-F238E27FC236}">
                <a16:creationId xmlns:a16="http://schemas.microsoft.com/office/drawing/2014/main" id="{17522468-FD4B-F317-BD73-4A97A4660BC2}"/>
              </a:ext>
              <a:ext uri="{C183D7F6-B498-43B3-948B-1728B52AA6E4}">
                <adec:decorative xmlns:adec="http://schemas.microsoft.com/office/drawing/2017/decorative" val="1"/>
              </a:ext>
            </a:extLst>
          </p:cNvPr>
          <p:cNvSpPr>
            <a:spLocks/>
          </p:cNvSpPr>
          <p:nvPr/>
        </p:nvSpPr>
        <p:spPr bwMode="auto">
          <a:xfrm>
            <a:off x="8845158" y="1307021"/>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err="1">
                <a:ln w="3175">
                  <a:noFill/>
                </a:ln>
                <a:solidFill>
                  <a:srgbClr val="007864"/>
                </a:solidFill>
                <a:latin typeface="Aptos" panose="020B0004020202020204" pitchFamily="34" charset="0"/>
                <a:cs typeface="Segoe UI" panose="020B0502040204020203" pitchFamily="34" charset="0"/>
              </a:rPr>
              <a:t>DiskANN</a:t>
            </a:r>
            <a:endParaRPr lang="en-US" sz="2000" b="1">
              <a:ln w="3175">
                <a:noFill/>
              </a:ln>
              <a:solidFill>
                <a:srgbClr val="007864"/>
              </a:solidFill>
              <a:latin typeface="Aptos" panose="020B0004020202020204" pitchFamily="34" charset="0"/>
              <a:cs typeface="Segoe UI" panose="020B0502040204020203" pitchFamily="34" charset="0"/>
            </a:endParaRPr>
          </a:p>
          <a:p>
            <a:pPr algn="ctr" fontAlgn="base">
              <a:spcBef>
                <a:spcPct val="0"/>
              </a:spcBef>
              <a:spcAft>
                <a:spcPct val="0"/>
              </a:spcAft>
              <a:defRPr/>
            </a:pPr>
            <a:r>
              <a:rPr lang="en-US" sz="1600">
                <a:ln w="3175">
                  <a:noFill/>
                </a:ln>
                <a:solidFill>
                  <a:srgbClr val="007864"/>
                </a:solidFill>
                <a:latin typeface="Aptos" panose="020B0004020202020204" pitchFamily="34" charset="0"/>
                <a:cs typeface="Segoe UI" panose="020B0502040204020203" pitchFamily="34" charset="0"/>
              </a:rPr>
              <a:t>Generally Available</a:t>
            </a:r>
          </a:p>
        </p:txBody>
      </p:sp>
      <p:sp>
        <p:nvSpPr>
          <p:cNvPr id="15" name="!!container">
            <a:extLst>
              <a:ext uri="{FF2B5EF4-FFF2-40B4-BE49-F238E27FC236}">
                <a16:creationId xmlns:a16="http://schemas.microsoft.com/office/drawing/2014/main" id="{E3BF71A2-43F0-67FB-9ABE-55B0A64931BF}"/>
              </a:ext>
              <a:ext uri="{C183D7F6-B498-43B3-948B-1728B52AA6E4}">
                <adec:decorative xmlns:adec="http://schemas.microsoft.com/office/drawing/2017/decorative" val="1"/>
              </a:ext>
            </a:extLst>
          </p:cNvPr>
          <p:cNvSpPr>
            <a:spLocks/>
          </p:cNvSpPr>
          <p:nvPr/>
        </p:nvSpPr>
        <p:spPr bwMode="auto">
          <a:xfrm>
            <a:off x="3691124" y="1273456"/>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Performance improvements</a:t>
            </a:r>
          </a:p>
        </p:txBody>
      </p:sp>
      <p:sp>
        <p:nvSpPr>
          <p:cNvPr id="16" name="!!container">
            <a:extLst>
              <a:ext uri="{FF2B5EF4-FFF2-40B4-BE49-F238E27FC236}">
                <a16:creationId xmlns:a16="http://schemas.microsoft.com/office/drawing/2014/main" id="{A0C4F996-971C-157E-DD1B-5F9751DB8CB7}"/>
              </a:ext>
              <a:ext uri="{C183D7F6-B498-43B3-948B-1728B52AA6E4}">
                <adec:decorative xmlns:adec="http://schemas.microsoft.com/office/drawing/2017/decorative" val="1"/>
              </a:ext>
            </a:extLst>
          </p:cNvPr>
          <p:cNvSpPr>
            <a:spLocks/>
          </p:cNvSpPr>
          <p:nvPr/>
        </p:nvSpPr>
        <p:spPr bwMode="auto">
          <a:xfrm>
            <a:off x="1035384" y="3027047"/>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Document ingestion</a:t>
            </a:r>
          </a:p>
          <a:p>
            <a:pPr algn="ctr" fontAlgn="base">
              <a:spcBef>
                <a:spcPct val="0"/>
              </a:spcBef>
              <a:spcAft>
                <a:spcPct val="0"/>
              </a:spcAft>
              <a:defRPr/>
            </a:pPr>
            <a:r>
              <a:rPr lang="en-US" sz="1400">
                <a:ln w="3175">
                  <a:noFill/>
                </a:ln>
                <a:latin typeface="Aptos" panose="020B0004020202020204" pitchFamily="34" charset="0"/>
                <a:cs typeface="Segoe UI" panose="020B0502040204020203" pitchFamily="34" charset="0"/>
              </a:rPr>
              <a:t>Private preview</a:t>
            </a:r>
            <a:endParaRPr lang="en-US" sz="1100">
              <a:ln w="3175">
                <a:noFill/>
              </a:ln>
              <a:latin typeface="Aptos" panose="020B0004020202020204" pitchFamily="34" charset="0"/>
              <a:cs typeface="Segoe UI" panose="020B0502040204020203" pitchFamily="34" charset="0"/>
            </a:endParaRPr>
          </a:p>
        </p:txBody>
      </p:sp>
      <p:sp>
        <p:nvSpPr>
          <p:cNvPr id="18" name="!!container">
            <a:extLst>
              <a:ext uri="{FF2B5EF4-FFF2-40B4-BE49-F238E27FC236}">
                <a16:creationId xmlns:a16="http://schemas.microsoft.com/office/drawing/2014/main" id="{D0062F46-6AD6-2D50-C661-1880D7850D8B}"/>
              </a:ext>
              <a:ext uri="{C183D7F6-B498-43B3-948B-1728B52AA6E4}">
                <adec:decorative xmlns:adec="http://schemas.microsoft.com/office/drawing/2017/decorative" val="1"/>
              </a:ext>
            </a:extLst>
          </p:cNvPr>
          <p:cNvSpPr>
            <a:spLocks/>
          </p:cNvSpPr>
          <p:nvPr/>
        </p:nvSpPr>
        <p:spPr bwMode="auto">
          <a:xfrm>
            <a:off x="6268141" y="4813217"/>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Full-Text &amp; Hybrid Search</a:t>
            </a:r>
          </a:p>
          <a:p>
            <a:pPr algn="ctr" fontAlgn="base">
              <a:spcBef>
                <a:spcPct val="0"/>
              </a:spcBef>
              <a:spcAft>
                <a:spcPct val="0"/>
              </a:spcAft>
              <a:defRPr/>
            </a:pPr>
            <a:r>
              <a:rPr lang="en-US" sz="1400">
                <a:ln w="3175">
                  <a:noFill/>
                </a:ln>
                <a:latin typeface="Aptos" panose="020B0004020202020204" pitchFamily="34" charset="0"/>
                <a:cs typeface="Segoe UI" panose="020B0502040204020203" pitchFamily="34" charset="0"/>
              </a:rPr>
              <a:t>Generally Available</a:t>
            </a:r>
          </a:p>
        </p:txBody>
      </p:sp>
      <p:sp>
        <p:nvSpPr>
          <p:cNvPr id="21" name="!!container">
            <a:extLst>
              <a:ext uri="{FF2B5EF4-FFF2-40B4-BE49-F238E27FC236}">
                <a16:creationId xmlns:a16="http://schemas.microsoft.com/office/drawing/2014/main" id="{F7E2B153-93D9-6AED-D0F7-7AB1C97EF31D}"/>
              </a:ext>
              <a:ext uri="{C183D7F6-B498-43B3-948B-1728B52AA6E4}">
                <adec:decorative xmlns:adec="http://schemas.microsoft.com/office/drawing/2017/decorative" val="1"/>
              </a:ext>
            </a:extLst>
          </p:cNvPr>
          <p:cNvSpPr>
            <a:spLocks/>
          </p:cNvSpPr>
          <p:nvPr/>
        </p:nvSpPr>
        <p:spPr bwMode="auto">
          <a:xfrm>
            <a:off x="1114107" y="1273456"/>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New integrations</a:t>
            </a:r>
          </a:p>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&amp; assets</a:t>
            </a:r>
          </a:p>
        </p:txBody>
      </p:sp>
      <p:sp>
        <p:nvSpPr>
          <p:cNvPr id="24" name="!!container">
            <a:extLst>
              <a:ext uri="{FF2B5EF4-FFF2-40B4-BE49-F238E27FC236}">
                <a16:creationId xmlns:a16="http://schemas.microsoft.com/office/drawing/2014/main" id="{510DC920-79E2-B1CE-685A-C1A78136799F}"/>
              </a:ext>
              <a:ext uri="{C183D7F6-B498-43B3-948B-1728B52AA6E4}">
                <adec:decorative xmlns:adec="http://schemas.microsoft.com/office/drawing/2017/decorative" val="1"/>
              </a:ext>
            </a:extLst>
          </p:cNvPr>
          <p:cNvSpPr>
            <a:spLocks/>
          </p:cNvSpPr>
          <p:nvPr/>
        </p:nvSpPr>
        <p:spPr bwMode="auto">
          <a:xfrm>
            <a:off x="6268141" y="1307021"/>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a:ln w="3175">
                  <a:noFill/>
                </a:ln>
                <a:solidFill>
                  <a:srgbClr val="007864"/>
                </a:solidFill>
                <a:latin typeface="Aptos" panose="020B0004020202020204" pitchFamily="34" charset="0"/>
                <a:cs typeface="Segoe UI" panose="020B0502040204020203" pitchFamily="34" charset="0"/>
              </a:rPr>
              <a:t>Tunable configurations</a:t>
            </a:r>
          </a:p>
        </p:txBody>
      </p:sp>
      <p:sp>
        <p:nvSpPr>
          <p:cNvPr id="28" name="!!container">
            <a:extLst>
              <a:ext uri="{FF2B5EF4-FFF2-40B4-BE49-F238E27FC236}">
                <a16:creationId xmlns:a16="http://schemas.microsoft.com/office/drawing/2014/main" id="{63492EDF-8314-F366-E354-F1F229D0676C}"/>
              </a:ext>
              <a:ext uri="{C183D7F6-B498-43B3-948B-1728B52AA6E4}">
                <adec:decorative xmlns:adec="http://schemas.microsoft.com/office/drawing/2017/decorative" val="1"/>
              </a:ext>
            </a:extLst>
          </p:cNvPr>
          <p:cNvSpPr>
            <a:spLocks/>
          </p:cNvSpPr>
          <p:nvPr/>
        </p:nvSpPr>
        <p:spPr bwMode="auto">
          <a:xfrm>
            <a:off x="8845158" y="4813217"/>
            <a:ext cx="2377440" cy="109728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algn="ctr" fontAlgn="base">
              <a:spcBef>
                <a:spcPct val="0"/>
              </a:spcBef>
              <a:spcAft>
                <a:spcPct val="0"/>
              </a:spcAft>
              <a:defRPr/>
            </a:pPr>
            <a:r>
              <a:rPr lang="en-US" sz="2000" b="1" noProof="0">
                <a:ln w="3175">
                  <a:noFill/>
                </a:ln>
                <a:solidFill>
                  <a:srgbClr val="007864"/>
                </a:solidFill>
                <a:latin typeface="Aptos" panose="020B0004020202020204" pitchFamily="34" charset="0"/>
                <a:cs typeface="Segoe UI" panose="020B0502040204020203" pitchFamily="34" charset="0"/>
              </a:rPr>
              <a:t>Stay tuned…</a:t>
            </a:r>
          </a:p>
          <a:p>
            <a:pPr algn="ctr" fontAlgn="base">
              <a:spcBef>
                <a:spcPct val="0"/>
              </a:spcBef>
              <a:spcAft>
                <a:spcPct val="0"/>
              </a:spcAft>
              <a:defRPr/>
            </a:pPr>
            <a:r>
              <a:rPr lang="en-US" sz="1400">
                <a:ln w="3175">
                  <a:noFill/>
                </a:ln>
                <a:latin typeface="Aptos" panose="020B0004020202020204" pitchFamily="34" charset="0"/>
                <a:cs typeface="Segoe UI" panose="020B0502040204020203" pitchFamily="34" charset="0"/>
              </a:rPr>
              <a:t>More to come in 2025</a:t>
            </a:r>
            <a:endParaRPr lang="en-US" sz="900">
              <a:ln w="3175">
                <a:noFill/>
              </a:ln>
              <a:latin typeface="Aptos" panose="020B0004020202020204" pitchFamily="34" charset="0"/>
              <a:cs typeface="Segoe UI" pitchFamily="34" charset="0"/>
            </a:endParaRPr>
          </a:p>
        </p:txBody>
      </p:sp>
      <p:sp>
        <p:nvSpPr>
          <p:cNvPr id="4" name="TextBox 3">
            <a:extLst>
              <a:ext uri="{FF2B5EF4-FFF2-40B4-BE49-F238E27FC236}">
                <a16:creationId xmlns:a16="http://schemas.microsoft.com/office/drawing/2014/main" id="{B3ACBCC6-F1DA-AF8C-8D6C-BE779F5C40A0}"/>
              </a:ext>
            </a:extLst>
          </p:cNvPr>
          <p:cNvSpPr txBox="1"/>
          <p:nvPr/>
        </p:nvSpPr>
        <p:spPr>
          <a:xfrm>
            <a:off x="4918765" y="78833"/>
            <a:ext cx="2698752" cy="646331"/>
          </a:xfrm>
          <a:prstGeom prst="rect">
            <a:avLst/>
          </a:prstGeom>
          <a:noFill/>
        </p:spPr>
        <p:txBody>
          <a:bodyPr wrap="none" rtlCol="0" anchor="t">
            <a:spAutoFit/>
          </a:bodyPr>
          <a:lstStyle/>
          <a:p>
            <a:pPr algn="l"/>
            <a:r>
              <a:rPr lang="en-US" sz="3600" b="1">
                <a:latin typeface="Calibri Light" charset="0"/>
                <a:ea typeface="Calibri Light" charset="0"/>
                <a:cs typeface="Calibri Light" charset="0"/>
              </a:rPr>
              <a:t>What’s next?</a:t>
            </a:r>
          </a:p>
        </p:txBody>
      </p:sp>
    </p:spTree>
    <p:extLst>
      <p:ext uri="{BB962C8B-B14F-4D97-AF65-F5344CB8AC3E}">
        <p14:creationId xmlns:p14="http://schemas.microsoft.com/office/powerpoint/2010/main" val="1219157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5" grpId="0" animBg="1"/>
      <p:bldP spid="16" grpId="0" animBg="1"/>
      <p:bldP spid="18" grpId="0" animBg="1"/>
      <p:bldP spid="21" grpId="0" animBg="1"/>
      <p:bldP spid="24"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B981264-1A9B-EB0C-0C2E-6A1AA316B85D}"/>
              </a:ext>
            </a:extLst>
          </p:cNvPr>
          <p:cNvSpPr>
            <a:spLocks noGrp="1"/>
          </p:cNvSpPr>
          <p:nvPr>
            <p:ph type="title"/>
          </p:nvPr>
        </p:nvSpPr>
        <p:spPr>
          <a:xfrm>
            <a:off x="588263" y="415320"/>
            <a:ext cx="11018520" cy="553998"/>
          </a:xfrm>
        </p:spPr>
        <p:txBody>
          <a:bodyPr/>
          <a:lstStyle/>
          <a:p>
            <a:pPr algn="ctr"/>
            <a:r>
              <a:rPr lang="en-US"/>
              <a:t>Azure AI Advantage free offer</a:t>
            </a:r>
          </a:p>
        </p:txBody>
      </p:sp>
      <p:sp>
        <p:nvSpPr>
          <p:cNvPr id="35" name="TextBox 34">
            <a:extLst>
              <a:ext uri="{FF2B5EF4-FFF2-40B4-BE49-F238E27FC236}">
                <a16:creationId xmlns:a16="http://schemas.microsoft.com/office/drawing/2014/main" id="{25CA99B4-6C35-66C8-C003-1E6DEE440211}"/>
              </a:ext>
            </a:extLst>
          </p:cNvPr>
          <p:cNvSpPr txBox="1"/>
          <p:nvPr/>
        </p:nvSpPr>
        <p:spPr>
          <a:xfrm>
            <a:off x="3944401" y="5569578"/>
            <a:ext cx="4306244" cy="378565"/>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7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0B0004020202020204" pitchFamily="34" charset="0"/>
                <a:ea typeface="Aptos" panose="020B0004020202020204" pitchFamily="34" charset="0"/>
                <a:cs typeface="Times New Roman" panose="02020603050405020304" pitchFamily="18" charset="0"/>
              </a:rPr>
              <a:t>Learn more: </a:t>
            </a:r>
            <a:r>
              <a:rPr kumimoji="0" lang="en-US" sz="1400" b="0" i="0" u="sng" strike="noStrike" kern="1200" cap="none" spc="0" normalizeH="0" baseline="0" noProof="0" err="1">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Aka.ms</a:t>
            </a:r>
            <a:r>
              <a:rPr kumimoji="0" lang="en-US" sz="1400" b="0" i="0" u="sng" strike="noStrike" kern="1200" cap="none" spc="0" normalizeH="0" baseline="0" noProof="0">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a:t>
            </a:r>
            <a:r>
              <a:rPr kumimoji="0" lang="en-US" sz="1400" b="0" i="0" u="sng" strike="noStrike" kern="1200" cap="none" spc="0" normalizeH="0" baseline="0" noProof="0" err="1">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AzureAIAdvantageBlog</a:t>
            </a:r>
            <a:r>
              <a:rPr kumimoji="0" lang="en-US" sz="1400" b="0" i="0" u="sng" strike="noStrike" kern="1200" cap="none" spc="0" normalizeH="0" baseline="0" noProof="0">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 </a:t>
            </a:r>
          </a:p>
        </p:txBody>
      </p:sp>
      <p:sp>
        <p:nvSpPr>
          <p:cNvPr id="2" name="Content Placeholder 4">
            <a:extLst>
              <a:ext uri="{FF2B5EF4-FFF2-40B4-BE49-F238E27FC236}">
                <a16:creationId xmlns:a16="http://schemas.microsoft.com/office/drawing/2014/main" id="{53439910-E897-6A16-EBE3-E99F3E8F187D}"/>
              </a:ext>
            </a:extLst>
          </p:cNvPr>
          <p:cNvSpPr txBox="1">
            <a:spLocks/>
          </p:cNvSpPr>
          <p:nvPr/>
        </p:nvSpPr>
        <p:spPr>
          <a:xfrm>
            <a:off x="9015966" y="4878031"/>
            <a:ext cx="2019102" cy="1938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w="3175">
                  <a:noFill/>
                </a:ln>
                <a:solidFill>
                  <a:srgbClr val="FFFFFF"/>
                </a:solidFill>
                <a:effectLst/>
                <a:uLnTx/>
                <a:uFillTx/>
                <a:latin typeface="Aptos" panose="020B0004020202020204" pitchFamily="34" charset="0"/>
                <a:cs typeface="Segoe UI Semibold" panose="020B0702040204020203" pitchFamily="34" charset="0"/>
              </a:rPr>
              <a:t>Mission critical</a:t>
            </a:r>
            <a:endParaRPr kumimoji="0" lang="en-US" sz="1400" b="0" i="0" u="none" strike="noStrike" kern="1200" cap="none" spc="0" normalizeH="0" baseline="0" noProof="0">
              <a:ln>
                <a:noFill/>
              </a:ln>
              <a:solidFill>
                <a:srgbClr val="FFFFFF"/>
              </a:solidFill>
              <a:effectLst/>
              <a:uLnTx/>
              <a:uFillTx/>
              <a:latin typeface="Aptos" panose="020B0004020202020204" pitchFamily="34" charset="0"/>
              <a:cs typeface="Segoe UI Semibold" panose="020B0702040204020203" pitchFamily="34" charset="0"/>
            </a:endParaRPr>
          </a:p>
        </p:txBody>
      </p:sp>
      <p:sp>
        <p:nvSpPr>
          <p:cNvPr id="3" name="Content Placeholder 5">
            <a:extLst>
              <a:ext uri="{FF2B5EF4-FFF2-40B4-BE49-F238E27FC236}">
                <a16:creationId xmlns:a16="http://schemas.microsoft.com/office/drawing/2014/main" id="{96E07FED-847F-79A0-9D53-F2F8DF192D65}"/>
              </a:ext>
            </a:extLst>
          </p:cNvPr>
          <p:cNvSpPr txBox="1">
            <a:spLocks/>
          </p:cNvSpPr>
          <p:nvPr/>
        </p:nvSpPr>
        <p:spPr>
          <a:xfrm>
            <a:off x="3303488" y="4878031"/>
            <a:ext cx="2246918" cy="3877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w="3175">
                  <a:noFill/>
                </a:ln>
                <a:solidFill>
                  <a:srgbClr val="FFFFFF"/>
                </a:solidFill>
                <a:effectLst/>
                <a:uLnTx/>
                <a:uFillTx/>
                <a:latin typeface="Aptos" panose="020B0004020202020204" pitchFamily="34" charset="0"/>
                <a:cs typeface="Segoe UI Semibold" panose="020B0702040204020203" pitchFamily="34" charset="0"/>
              </a:rPr>
              <a:t>Guaranteed performance and scale</a:t>
            </a:r>
          </a:p>
        </p:txBody>
      </p:sp>
      <p:sp>
        <p:nvSpPr>
          <p:cNvPr id="4" name="Content Placeholder 12">
            <a:extLst>
              <a:ext uri="{FF2B5EF4-FFF2-40B4-BE49-F238E27FC236}">
                <a16:creationId xmlns:a16="http://schemas.microsoft.com/office/drawing/2014/main" id="{91B12B2C-1411-A528-FE89-5A38AFAC8834}"/>
              </a:ext>
            </a:extLst>
          </p:cNvPr>
          <p:cNvSpPr txBox="1">
            <a:spLocks/>
          </p:cNvSpPr>
          <p:nvPr/>
        </p:nvSpPr>
        <p:spPr>
          <a:xfrm>
            <a:off x="1411099" y="4872647"/>
            <a:ext cx="1319285" cy="1938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w="3175">
                  <a:noFill/>
                </a:ln>
                <a:solidFill>
                  <a:srgbClr val="FFFFFF"/>
                </a:solidFill>
                <a:effectLst/>
                <a:uLnTx/>
                <a:uFillTx/>
                <a:latin typeface="Aptos" panose="020B0004020202020204" pitchFamily="34" charset="0"/>
                <a:cs typeface="Segoe UI Semibold" panose="020B0702040204020203" pitchFamily="34" charset="0"/>
              </a:rPr>
              <a:t>AI ready</a:t>
            </a:r>
          </a:p>
        </p:txBody>
      </p:sp>
      <p:sp>
        <p:nvSpPr>
          <p:cNvPr id="5" name="Content Placeholder 13">
            <a:extLst>
              <a:ext uri="{FF2B5EF4-FFF2-40B4-BE49-F238E27FC236}">
                <a16:creationId xmlns:a16="http://schemas.microsoft.com/office/drawing/2014/main" id="{3C545EC6-9944-5F27-8BB7-BF96EF98C353}"/>
              </a:ext>
            </a:extLst>
          </p:cNvPr>
          <p:cNvSpPr txBox="1">
            <a:spLocks/>
          </p:cNvSpPr>
          <p:nvPr/>
        </p:nvSpPr>
        <p:spPr>
          <a:xfrm>
            <a:off x="6374173" y="4878031"/>
            <a:ext cx="2019102" cy="1938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w="3175">
                  <a:noFill/>
                </a:ln>
                <a:solidFill>
                  <a:srgbClr val="FFFFFF"/>
                </a:solidFill>
                <a:effectLst/>
                <a:uLnTx/>
                <a:uFillTx/>
                <a:latin typeface="Aptos" panose="020B0004020202020204" pitchFamily="34" charset="0"/>
                <a:cs typeface="Segoe UI Semibold" panose="020B0702040204020203" pitchFamily="34" charset="0"/>
              </a:rPr>
              <a:t>Flexibility and efficiency</a:t>
            </a:r>
          </a:p>
        </p:txBody>
      </p:sp>
      <p:sp>
        <p:nvSpPr>
          <p:cNvPr id="10" name="Graphic 25">
            <a:extLst>
              <a:ext uri="{FF2B5EF4-FFF2-40B4-BE49-F238E27FC236}">
                <a16:creationId xmlns:a16="http://schemas.microsoft.com/office/drawing/2014/main" id="{108C7357-EA81-B731-219E-013E7248FE61}"/>
              </a:ext>
              <a:ext uri="{C183D7F6-B498-43B3-948B-1728B52AA6E4}">
                <adec:decorative xmlns:adec="http://schemas.microsoft.com/office/drawing/2017/decorative" val="1"/>
              </a:ext>
            </a:extLst>
          </p:cNvPr>
          <p:cNvSpPr/>
          <p:nvPr/>
        </p:nvSpPr>
        <p:spPr>
          <a:xfrm>
            <a:off x="1786017" y="4151993"/>
            <a:ext cx="569450" cy="569163"/>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4 h 190404"/>
              <a:gd name="connsiteX20" fmla="*/ 69191 w 190500"/>
              <a:gd name="connsiteY20" fmla="*/ 146125 h 190404"/>
              <a:gd name="connsiteX21" fmla="*/ 79511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2"/>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10"/>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4"/>
                </a:cubicBezTo>
                <a:cubicBezTo>
                  <a:pt x="48327" y="145526"/>
                  <a:pt x="59469" y="150147"/>
                  <a:pt x="69191" y="146125"/>
                </a:cubicBezTo>
                <a:cubicBezTo>
                  <a:pt x="78913" y="142103"/>
                  <a:pt x="83533" y="130961"/>
                  <a:pt x="79511" y="121239"/>
                </a:cubicBezTo>
                <a:cubicBezTo>
                  <a:pt x="77548" y="116492"/>
                  <a:pt x="73750" y="112740"/>
                  <a:pt x="68980" y="110833"/>
                </a:cubicBezTo>
                <a:cubicBezTo>
                  <a:pt x="67942" y="96648"/>
                  <a:pt x="56132" y="85670"/>
                  <a:pt x="41910" y="85668"/>
                </a:cubicBezTo>
                <a:lnTo>
                  <a:pt x="9906" y="85668"/>
                </a:lnTo>
                <a:cubicBezTo>
                  <a:pt x="11332" y="84489"/>
                  <a:pt x="12920" y="83520"/>
                  <a:pt x="14621" y="82791"/>
                </a:cubicBezTo>
                <a:cubicBezTo>
                  <a:pt x="13639" y="79291"/>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6" y="67200"/>
                  <a:pt x="116507" y="78305"/>
                  <a:pt x="120453" y="88058"/>
                </a:cubicBezTo>
                <a:cubicBezTo>
                  <a:pt x="122388" y="92844"/>
                  <a:pt x="126183" y="96638"/>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5" y="161606"/>
                  <a:pt x="161442" y="168574"/>
                  <a:pt x="156677" y="174517"/>
                </a:cubicBezTo>
                <a:cubicBezTo>
                  <a:pt x="149790" y="183128"/>
                  <a:pt x="139094" y="190405"/>
                  <a:pt x="124701" y="190405"/>
                </a:cubicBezTo>
                <a:cubicBezTo>
                  <a:pt x="119525" y="190382"/>
                  <a:pt x="114429"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1"/>
                  <a:pt x="59282" y="133293"/>
                  <a:pt x="61913" y="133293"/>
                </a:cubicBezTo>
                <a:cubicBezTo>
                  <a:pt x="64543" y="133293"/>
                  <a:pt x="66675" y="131161"/>
                  <a:pt x="66675" y="128530"/>
                </a:cubicBezTo>
                <a:cubicBezTo>
                  <a:pt x="66675" y="125900"/>
                  <a:pt x="64543" y="123768"/>
                  <a:pt x="61913" y="123768"/>
                </a:cubicBezTo>
                <a:close/>
                <a:moveTo>
                  <a:pt x="133350" y="80905"/>
                </a:moveTo>
                <a:cubicBezTo>
                  <a:pt x="133350" y="83536"/>
                  <a:pt x="135482" y="85668"/>
                  <a:pt x="138113" y="85668"/>
                </a:cubicBezTo>
                <a:cubicBezTo>
                  <a:pt x="140743" y="85668"/>
                  <a:pt x="142875" y="83536"/>
                  <a:pt x="142875" y="80905"/>
                </a:cubicBezTo>
                <a:cubicBezTo>
                  <a:pt x="142875" y="78275"/>
                  <a:pt x="140743" y="76143"/>
                  <a:pt x="138113" y="76143"/>
                </a:cubicBezTo>
                <a:cubicBezTo>
                  <a:pt x="135482" y="76143"/>
                  <a:pt x="133350" y="78275"/>
                  <a:pt x="133350" y="80905"/>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2" name="Graphic 11">
            <a:extLst>
              <a:ext uri="{FF2B5EF4-FFF2-40B4-BE49-F238E27FC236}">
                <a16:creationId xmlns:a16="http://schemas.microsoft.com/office/drawing/2014/main" id="{A21A9958-1B93-E8C0-4546-7E9B316B454D}"/>
              </a:ext>
              <a:ext uri="{C183D7F6-B498-43B3-948B-1728B52AA6E4}">
                <adec:decorative xmlns:adec="http://schemas.microsoft.com/office/drawing/2017/decorative" val="1"/>
              </a:ext>
            </a:extLst>
          </p:cNvPr>
          <p:cNvSpPr/>
          <p:nvPr/>
        </p:nvSpPr>
        <p:spPr>
          <a:xfrm>
            <a:off x="4103118" y="4277958"/>
            <a:ext cx="647659" cy="443198"/>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a:gsLst>
              <a:gs pos="82000">
                <a:srgbClr val="8DC8E8"/>
              </a:gs>
              <a:gs pos="6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3" name="Graphic 51" descr="Upward arrow and gear icon">
            <a:extLst>
              <a:ext uri="{FF2B5EF4-FFF2-40B4-BE49-F238E27FC236}">
                <a16:creationId xmlns:a16="http://schemas.microsoft.com/office/drawing/2014/main" id="{E876EADA-A002-7B32-3108-F27E2D3CD09C}"/>
              </a:ext>
            </a:extLst>
          </p:cNvPr>
          <p:cNvSpPr>
            <a:spLocks noChangeAspect="1"/>
          </p:cNvSpPr>
          <p:nvPr/>
        </p:nvSpPr>
        <p:spPr>
          <a:xfrm>
            <a:off x="7106705" y="4172498"/>
            <a:ext cx="554039" cy="548658"/>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23" name="TextBox 22">
            <a:extLst>
              <a:ext uri="{FF2B5EF4-FFF2-40B4-BE49-F238E27FC236}">
                <a16:creationId xmlns:a16="http://schemas.microsoft.com/office/drawing/2014/main" id="{E6FC8170-DBC1-9D83-BCE2-A4A45518EFA7}"/>
              </a:ext>
            </a:extLst>
          </p:cNvPr>
          <p:cNvSpPr txBox="1"/>
          <p:nvPr/>
        </p:nvSpPr>
        <p:spPr>
          <a:xfrm>
            <a:off x="4006608" y="3536709"/>
            <a:ext cx="4011726" cy="378565"/>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7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91F2C">
                    <a:lumMod val="25000"/>
                    <a:lumOff val="75000"/>
                  </a:srgbClr>
                </a:solidFill>
                <a:effectLst/>
                <a:uLnTx/>
                <a:uFillTx/>
                <a:latin typeface="Aptos" panose="020B0004020202020204" pitchFamily="34" charset="0"/>
                <a:ea typeface="Aptos" panose="020B0004020202020204" pitchFamily="34" charset="0"/>
                <a:cs typeface="Times New Roman" panose="02020603050405020304" pitchFamily="18" charset="0"/>
              </a:rPr>
              <a:t>Why Azure Cosmos DB for Era of AI</a:t>
            </a:r>
          </a:p>
        </p:txBody>
      </p:sp>
      <p:sp>
        <p:nvSpPr>
          <p:cNvPr id="25" name="TextBox 24">
            <a:extLst>
              <a:ext uri="{FF2B5EF4-FFF2-40B4-BE49-F238E27FC236}">
                <a16:creationId xmlns:a16="http://schemas.microsoft.com/office/drawing/2014/main" id="{3888CE00-364A-3454-2184-4383A6E89E4A}"/>
              </a:ext>
            </a:extLst>
          </p:cNvPr>
          <p:cNvSpPr txBox="1"/>
          <p:nvPr/>
        </p:nvSpPr>
        <p:spPr>
          <a:xfrm>
            <a:off x="588263" y="6170332"/>
            <a:ext cx="11412260"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Aptos" panose="020B0004020202020204" pitchFamily="34" charset="0"/>
              </a:rPr>
              <a:t>*Terms &amp; conditions: Offer available to all Azure customers who are using or will use Azure AI Services (including Azure OpenAI Service), Azure Machine Learning, Azure AI Search) and/or GitHub Copilot. Offer provides 40,000 RU/s for free for a 90 day period. Offer only available where Azure Cosmos DB available.  Customers must create a new Azure Cosmos DB account and register via Microsoft Form at https://</a:t>
            </a:r>
            <a:r>
              <a:rPr kumimoji="0" lang="en-US" sz="1100" b="0" i="1" u="none" strike="noStrike" kern="1200" cap="none" spc="0" normalizeH="0" baseline="0" noProof="0" err="1">
                <a:ln>
                  <a:noFill/>
                </a:ln>
                <a:solidFill>
                  <a:srgbClr val="FFFFFF"/>
                </a:solidFill>
                <a:effectLst/>
                <a:uLnTx/>
                <a:uFillTx/>
                <a:latin typeface="Aptos" panose="020B0004020202020204" pitchFamily="34" charset="0"/>
              </a:rPr>
              <a:t>aka.ms</a:t>
            </a:r>
            <a:r>
              <a:rPr kumimoji="0" lang="en-US" sz="1100" b="0" i="1" u="none" strike="noStrike" kern="1200" cap="none" spc="0" normalizeH="0" baseline="0" noProof="0">
                <a:ln>
                  <a:noFill/>
                </a:ln>
                <a:solidFill>
                  <a:srgbClr val="FFFFFF"/>
                </a:solidFill>
                <a:effectLst/>
                <a:uLnTx/>
                <a:uFillTx/>
                <a:latin typeface="Aptos" panose="020B0004020202020204" pitchFamily="34" charset="0"/>
              </a:rPr>
              <a:t>/</a:t>
            </a:r>
            <a:r>
              <a:rPr kumimoji="0" lang="en-US" sz="1100" b="0" i="1" u="none" strike="noStrike" kern="1200" cap="none" spc="0" normalizeH="0" baseline="0" noProof="0" err="1">
                <a:ln>
                  <a:noFill/>
                </a:ln>
                <a:solidFill>
                  <a:srgbClr val="FFFFFF"/>
                </a:solidFill>
                <a:effectLst/>
                <a:uLnTx/>
                <a:uFillTx/>
                <a:latin typeface="Aptos" panose="020B0004020202020204" pitchFamily="34" charset="0"/>
              </a:rPr>
              <a:t>AzureAIAdvantageSignupForm</a:t>
            </a:r>
            <a:r>
              <a:rPr kumimoji="0" lang="en-US" sz="1100" b="0" i="1" u="none" strike="noStrike" kern="1200" cap="none" spc="0" normalizeH="0" baseline="0" noProof="0">
                <a:ln>
                  <a:noFill/>
                </a:ln>
                <a:solidFill>
                  <a:srgbClr val="FFFFFF"/>
                </a:solidFill>
                <a:effectLst/>
                <a:uLnTx/>
                <a:uFillTx/>
                <a:latin typeface="Aptos" panose="020B0004020202020204" pitchFamily="34" charset="0"/>
              </a:rPr>
              <a:t>. Time period: the last day for customers to opt-in for the offer via the signup form is June 30, 2024.</a:t>
            </a:r>
          </a:p>
        </p:txBody>
      </p:sp>
      <p:grpSp>
        <p:nvGrpSpPr>
          <p:cNvPr id="26" name="Group 168">
            <a:extLst>
              <a:ext uri="{FF2B5EF4-FFF2-40B4-BE49-F238E27FC236}">
                <a16:creationId xmlns:a16="http://schemas.microsoft.com/office/drawing/2014/main" id="{34C62634-B288-26AD-E850-4A80E3BF3C88}"/>
              </a:ext>
            </a:extLst>
          </p:cNvPr>
          <p:cNvGrpSpPr>
            <a:grpSpLocks noChangeAspect="1"/>
          </p:cNvGrpSpPr>
          <p:nvPr/>
        </p:nvGrpSpPr>
        <p:grpSpPr bwMode="auto">
          <a:xfrm>
            <a:off x="9748498" y="4169505"/>
            <a:ext cx="554038" cy="551651"/>
            <a:chOff x="3287" y="2097"/>
            <a:chExt cx="232" cy="231"/>
          </a:xfrm>
        </p:grpSpPr>
        <p:sp>
          <p:nvSpPr>
            <p:cNvPr id="27" name="Freeform 169">
              <a:extLst>
                <a:ext uri="{FF2B5EF4-FFF2-40B4-BE49-F238E27FC236}">
                  <a16:creationId xmlns:a16="http://schemas.microsoft.com/office/drawing/2014/main" id="{F05C4109-23AC-E3F5-0F63-08EA99AF85D4}"/>
                </a:ext>
              </a:extLst>
            </p:cNvPr>
            <p:cNvSpPr>
              <a:spLocks noEditPoints="1"/>
            </p:cNvSpPr>
            <p:nvPr/>
          </p:nvSpPr>
          <p:spPr bwMode="auto">
            <a:xfrm>
              <a:off x="3287" y="2097"/>
              <a:ext cx="232" cy="231"/>
            </a:xfrm>
            <a:custGeom>
              <a:avLst/>
              <a:gdLst>
                <a:gd name="T0" fmla="*/ 353 w 373"/>
                <a:gd name="T1" fmla="*/ 100 h 373"/>
                <a:gd name="T2" fmla="*/ 298 w 373"/>
                <a:gd name="T3" fmla="*/ 36 h 373"/>
                <a:gd name="T4" fmla="*/ 260 w 373"/>
                <a:gd name="T5" fmla="*/ 72 h 373"/>
                <a:gd name="T6" fmla="*/ 353 w 373"/>
                <a:gd name="T7" fmla="*/ 100 h 373"/>
                <a:gd name="T8" fmla="*/ 286 w 373"/>
                <a:gd name="T9" fmla="*/ 344 h 373"/>
                <a:gd name="T10" fmla="*/ 350 w 373"/>
                <a:gd name="T11" fmla="*/ 277 h 373"/>
                <a:gd name="T12" fmla="*/ 373 w 373"/>
                <a:gd name="T13" fmla="*/ 186 h 373"/>
                <a:gd name="T14" fmla="*/ 365 w 373"/>
                <a:gd name="T15" fmla="*/ 132 h 373"/>
                <a:gd name="T16" fmla="*/ 262 w 373"/>
                <a:gd name="T17" fmla="*/ 111 h 373"/>
                <a:gd name="T18" fmla="*/ 226 w 373"/>
                <a:gd name="T19" fmla="*/ 133 h 373"/>
                <a:gd name="T20" fmla="*/ 184 w 373"/>
                <a:gd name="T21" fmla="*/ 177 h 373"/>
                <a:gd name="T22" fmla="*/ 176 w 373"/>
                <a:gd name="T23" fmla="*/ 241 h 373"/>
                <a:gd name="T24" fmla="*/ 177 w 373"/>
                <a:gd name="T25" fmla="*/ 275 h 373"/>
                <a:gd name="T26" fmla="*/ 286 w 373"/>
                <a:gd name="T27" fmla="*/ 344 h 373"/>
                <a:gd name="T28" fmla="*/ 148 w 373"/>
                <a:gd name="T29" fmla="*/ 369 h 373"/>
                <a:gd name="T30" fmla="*/ 187 w 373"/>
                <a:gd name="T31" fmla="*/ 373 h 373"/>
                <a:gd name="T32" fmla="*/ 256 w 373"/>
                <a:gd name="T33" fmla="*/ 360 h 373"/>
                <a:gd name="T34" fmla="*/ 160 w 373"/>
                <a:gd name="T35" fmla="*/ 295 h 373"/>
                <a:gd name="T36" fmla="*/ 145 w 373"/>
                <a:gd name="T37" fmla="*/ 326 h 373"/>
                <a:gd name="T38" fmla="*/ 148 w 373"/>
                <a:gd name="T39" fmla="*/ 369 h 373"/>
                <a:gd name="T40" fmla="*/ 136 w 373"/>
                <a:gd name="T41" fmla="*/ 220 h 373"/>
                <a:gd name="T42" fmla="*/ 192 w 373"/>
                <a:gd name="T43" fmla="*/ 114 h 373"/>
                <a:gd name="T44" fmla="*/ 100 w 373"/>
                <a:gd name="T45" fmla="*/ 131 h 373"/>
                <a:gd name="T46" fmla="*/ 87 w 373"/>
                <a:gd name="T47" fmla="*/ 163 h 373"/>
                <a:gd name="T48" fmla="*/ 132 w 373"/>
                <a:gd name="T49" fmla="*/ 221 h 373"/>
                <a:gd name="T50" fmla="*/ 187 w 373"/>
                <a:gd name="T51" fmla="*/ 0 h 373"/>
                <a:gd name="T52" fmla="*/ 147 w 373"/>
                <a:gd name="T53" fmla="*/ 4 h 373"/>
                <a:gd name="T54" fmla="*/ 74 w 373"/>
                <a:gd name="T55" fmla="*/ 37 h 373"/>
                <a:gd name="T56" fmla="*/ 50 w 373"/>
                <a:gd name="T57" fmla="*/ 79 h 373"/>
                <a:gd name="T58" fmla="*/ 74 w 373"/>
                <a:gd name="T59" fmla="*/ 95 h 373"/>
                <a:gd name="T60" fmla="*/ 138 w 373"/>
                <a:gd name="T61" fmla="*/ 93 h 373"/>
                <a:gd name="T62" fmla="*/ 192 w 373"/>
                <a:gd name="T63" fmla="*/ 72 h 373"/>
                <a:gd name="T64" fmla="*/ 212 w 373"/>
                <a:gd name="T65" fmla="*/ 55 h 373"/>
                <a:gd name="T66" fmla="*/ 240 w 373"/>
                <a:gd name="T67" fmla="*/ 55 h 373"/>
                <a:gd name="T68" fmla="*/ 275 w 373"/>
                <a:gd name="T69" fmla="*/ 21 h 373"/>
                <a:gd name="T70" fmla="*/ 187 w 373"/>
                <a:gd name="T71" fmla="*/ 0 h 373"/>
                <a:gd name="T72" fmla="*/ 26 w 373"/>
                <a:gd name="T73" fmla="*/ 92 h 373"/>
                <a:gd name="T74" fmla="*/ 12 w 373"/>
                <a:gd name="T75" fmla="*/ 143 h 373"/>
                <a:gd name="T76" fmla="*/ 22 w 373"/>
                <a:gd name="T77" fmla="*/ 121 h 373"/>
                <a:gd name="T78" fmla="*/ 28 w 373"/>
                <a:gd name="T79" fmla="*/ 99 h 373"/>
                <a:gd name="T80" fmla="*/ 0 w 373"/>
                <a:gd name="T81" fmla="*/ 184 h 373"/>
                <a:gd name="T82" fmla="*/ 9 w 373"/>
                <a:gd name="T83" fmla="*/ 241 h 373"/>
                <a:gd name="T84" fmla="*/ 70 w 373"/>
                <a:gd name="T85" fmla="*/ 332 h 373"/>
                <a:gd name="T86" fmla="*/ 119 w 373"/>
                <a:gd name="T87" fmla="*/ 343 h 373"/>
                <a:gd name="T88" fmla="*/ 119 w 373"/>
                <a:gd name="T89" fmla="*/ 310 h 373"/>
                <a:gd name="T90" fmla="*/ 106 w 373"/>
                <a:gd name="T91" fmla="*/ 280 h 373"/>
                <a:gd name="T92" fmla="*/ 106 w 373"/>
                <a:gd name="T93" fmla="*/ 239 h 373"/>
                <a:gd name="T94" fmla="*/ 46 w 373"/>
                <a:gd name="T95" fmla="*/ 170 h 373"/>
                <a:gd name="T96" fmla="*/ 16 w 373"/>
                <a:gd name="T97" fmla="*/ 1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373">
                  <a:moveTo>
                    <a:pt x="353" y="100"/>
                  </a:moveTo>
                  <a:lnTo>
                    <a:pt x="353" y="100"/>
                  </a:lnTo>
                  <a:cubicBezTo>
                    <a:pt x="346" y="88"/>
                    <a:pt x="338" y="76"/>
                    <a:pt x="329" y="65"/>
                  </a:cubicBezTo>
                  <a:cubicBezTo>
                    <a:pt x="320" y="54"/>
                    <a:pt x="309" y="45"/>
                    <a:pt x="298" y="36"/>
                  </a:cubicBezTo>
                  <a:cubicBezTo>
                    <a:pt x="291" y="42"/>
                    <a:pt x="285" y="48"/>
                    <a:pt x="279" y="54"/>
                  </a:cubicBezTo>
                  <a:cubicBezTo>
                    <a:pt x="272" y="60"/>
                    <a:pt x="266" y="66"/>
                    <a:pt x="260" y="72"/>
                  </a:cubicBezTo>
                  <a:cubicBezTo>
                    <a:pt x="263" y="76"/>
                    <a:pt x="265" y="80"/>
                    <a:pt x="265" y="85"/>
                  </a:cubicBezTo>
                  <a:cubicBezTo>
                    <a:pt x="295" y="87"/>
                    <a:pt x="324" y="93"/>
                    <a:pt x="353" y="100"/>
                  </a:cubicBezTo>
                  <a:close/>
                  <a:moveTo>
                    <a:pt x="286" y="344"/>
                  </a:moveTo>
                  <a:lnTo>
                    <a:pt x="286" y="344"/>
                  </a:lnTo>
                  <a:cubicBezTo>
                    <a:pt x="300" y="336"/>
                    <a:pt x="312" y="326"/>
                    <a:pt x="323" y="314"/>
                  </a:cubicBezTo>
                  <a:cubicBezTo>
                    <a:pt x="334" y="303"/>
                    <a:pt x="343" y="290"/>
                    <a:pt x="350" y="277"/>
                  </a:cubicBezTo>
                  <a:cubicBezTo>
                    <a:pt x="358" y="263"/>
                    <a:pt x="363" y="249"/>
                    <a:pt x="367" y="233"/>
                  </a:cubicBezTo>
                  <a:cubicBezTo>
                    <a:pt x="371" y="218"/>
                    <a:pt x="373" y="202"/>
                    <a:pt x="373" y="186"/>
                  </a:cubicBezTo>
                  <a:cubicBezTo>
                    <a:pt x="373" y="177"/>
                    <a:pt x="373" y="168"/>
                    <a:pt x="372" y="159"/>
                  </a:cubicBezTo>
                  <a:cubicBezTo>
                    <a:pt x="370" y="150"/>
                    <a:pt x="368" y="141"/>
                    <a:pt x="365" y="132"/>
                  </a:cubicBezTo>
                  <a:cubicBezTo>
                    <a:pt x="348" y="127"/>
                    <a:pt x="331" y="122"/>
                    <a:pt x="314" y="119"/>
                  </a:cubicBezTo>
                  <a:cubicBezTo>
                    <a:pt x="297" y="115"/>
                    <a:pt x="279" y="113"/>
                    <a:pt x="262" y="111"/>
                  </a:cubicBezTo>
                  <a:cubicBezTo>
                    <a:pt x="258" y="118"/>
                    <a:pt x="253" y="123"/>
                    <a:pt x="247" y="127"/>
                  </a:cubicBezTo>
                  <a:cubicBezTo>
                    <a:pt x="241" y="131"/>
                    <a:pt x="234" y="133"/>
                    <a:pt x="226" y="133"/>
                  </a:cubicBezTo>
                  <a:cubicBezTo>
                    <a:pt x="222" y="133"/>
                    <a:pt x="217" y="132"/>
                    <a:pt x="213" y="131"/>
                  </a:cubicBezTo>
                  <a:cubicBezTo>
                    <a:pt x="202" y="145"/>
                    <a:pt x="193" y="161"/>
                    <a:pt x="184" y="177"/>
                  </a:cubicBezTo>
                  <a:cubicBezTo>
                    <a:pt x="176" y="193"/>
                    <a:pt x="168" y="209"/>
                    <a:pt x="162" y="226"/>
                  </a:cubicBezTo>
                  <a:cubicBezTo>
                    <a:pt x="168" y="230"/>
                    <a:pt x="173" y="235"/>
                    <a:pt x="176" y="241"/>
                  </a:cubicBezTo>
                  <a:cubicBezTo>
                    <a:pt x="179" y="247"/>
                    <a:pt x="180" y="253"/>
                    <a:pt x="180" y="260"/>
                  </a:cubicBezTo>
                  <a:cubicBezTo>
                    <a:pt x="180" y="265"/>
                    <a:pt x="179" y="270"/>
                    <a:pt x="177" y="275"/>
                  </a:cubicBezTo>
                  <a:cubicBezTo>
                    <a:pt x="194" y="289"/>
                    <a:pt x="211" y="302"/>
                    <a:pt x="229" y="314"/>
                  </a:cubicBezTo>
                  <a:cubicBezTo>
                    <a:pt x="247" y="325"/>
                    <a:pt x="266" y="336"/>
                    <a:pt x="286" y="344"/>
                  </a:cubicBezTo>
                  <a:close/>
                  <a:moveTo>
                    <a:pt x="148" y="369"/>
                  </a:moveTo>
                  <a:lnTo>
                    <a:pt x="148" y="369"/>
                  </a:lnTo>
                  <a:cubicBezTo>
                    <a:pt x="155" y="370"/>
                    <a:pt x="161" y="371"/>
                    <a:pt x="167" y="372"/>
                  </a:cubicBezTo>
                  <a:cubicBezTo>
                    <a:pt x="174" y="373"/>
                    <a:pt x="180" y="373"/>
                    <a:pt x="187" y="373"/>
                  </a:cubicBezTo>
                  <a:cubicBezTo>
                    <a:pt x="199" y="373"/>
                    <a:pt x="210" y="372"/>
                    <a:pt x="222" y="370"/>
                  </a:cubicBezTo>
                  <a:cubicBezTo>
                    <a:pt x="234" y="367"/>
                    <a:pt x="245" y="364"/>
                    <a:pt x="256" y="360"/>
                  </a:cubicBezTo>
                  <a:cubicBezTo>
                    <a:pt x="238" y="351"/>
                    <a:pt x="222" y="341"/>
                    <a:pt x="206" y="330"/>
                  </a:cubicBezTo>
                  <a:cubicBezTo>
                    <a:pt x="190" y="319"/>
                    <a:pt x="174" y="308"/>
                    <a:pt x="160" y="295"/>
                  </a:cubicBezTo>
                  <a:cubicBezTo>
                    <a:pt x="155" y="297"/>
                    <a:pt x="151" y="299"/>
                    <a:pt x="146" y="300"/>
                  </a:cubicBezTo>
                  <a:cubicBezTo>
                    <a:pt x="145" y="308"/>
                    <a:pt x="145" y="317"/>
                    <a:pt x="145" y="326"/>
                  </a:cubicBezTo>
                  <a:cubicBezTo>
                    <a:pt x="145" y="333"/>
                    <a:pt x="145" y="340"/>
                    <a:pt x="146" y="347"/>
                  </a:cubicBezTo>
                  <a:cubicBezTo>
                    <a:pt x="147" y="354"/>
                    <a:pt x="147" y="362"/>
                    <a:pt x="148" y="369"/>
                  </a:cubicBezTo>
                  <a:close/>
                  <a:moveTo>
                    <a:pt x="136" y="220"/>
                  </a:moveTo>
                  <a:lnTo>
                    <a:pt x="136" y="220"/>
                  </a:lnTo>
                  <a:cubicBezTo>
                    <a:pt x="143" y="201"/>
                    <a:pt x="151" y="183"/>
                    <a:pt x="160" y="165"/>
                  </a:cubicBezTo>
                  <a:cubicBezTo>
                    <a:pt x="170" y="147"/>
                    <a:pt x="180" y="130"/>
                    <a:pt x="192" y="114"/>
                  </a:cubicBezTo>
                  <a:lnTo>
                    <a:pt x="191" y="112"/>
                  </a:lnTo>
                  <a:cubicBezTo>
                    <a:pt x="160" y="115"/>
                    <a:pt x="130" y="121"/>
                    <a:pt x="100" y="131"/>
                  </a:cubicBezTo>
                  <a:cubicBezTo>
                    <a:pt x="100" y="137"/>
                    <a:pt x="99" y="143"/>
                    <a:pt x="97" y="148"/>
                  </a:cubicBezTo>
                  <a:cubicBezTo>
                    <a:pt x="95" y="154"/>
                    <a:pt x="92" y="158"/>
                    <a:pt x="87" y="163"/>
                  </a:cubicBezTo>
                  <a:cubicBezTo>
                    <a:pt x="99" y="183"/>
                    <a:pt x="112" y="203"/>
                    <a:pt x="127" y="222"/>
                  </a:cubicBezTo>
                  <a:cubicBezTo>
                    <a:pt x="129" y="221"/>
                    <a:pt x="130" y="221"/>
                    <a:pt x="132" y="221"/>
                  </a:cubicBezTo>
                  <a:cubicBezTo>
                    <a:pt x="133" y="220"/>
                    <a:pt x="135" y="220"/>
                    <a:pt x="136" y="220"/>
                  </a:cubicBezTo>
                  <a:close/>
                  <a:moveTo>
                    <a:pt x="187" y="0"/>
                  </a:moveTo>
                  <a:lnTo>
                    <a:pt x="187" y="0"/>
                  </a:lnTo>
                  <a:cubicBezTo>
                    <a:pt x="173" y="0"/>
                    <a:pt x="160" y="1"/>
                    <a:pt x="147" y="4"/>
                  </a:cubicBezTo>
                  <a:cubicBezTo>
                    <a:pt x="134" y="7"/>
                    <a:pt x="121" y="11"/>
                    <a:pt x="109" y="17"/>
                  </a:cubicBezTo>
                  <a:cubicBezTo>
                    <a:pt x="97" y="22"/>
                    <a:pt x="85" y="29"/>
                    <a:pt x="74" y="37"/>
                  </a:cubicBezTo>
                  <a:cubicBezTo>
                    <a:pt x="64" y="45"/>
                    <a:pt x="54" y="54"/>
                    <a:pt x="45" y="65"/>
                  </a:cubicBezTo>
                  <a:cubicBezTo>
                    <a:pt x="47" y="70"/>
                    <a:pt x="48" y="74"/>
                    <a:pt x="50" y="79"/>
                  </a:cubicBezTo>
                  <a:cubicBezTo>
                    <a:pt x="51" y="84"/>
                    <a:pt x="53" y="89"/>
                    <a:pt x="54" y="93"/>
                  </a:cubicBezTo>
                  <a:cubicBezTo>
                    <a:pt x="61" y="92"/>
                    <a:pt x="68" y="93"/>
                    <a:pt x="74" y="95"/>
                  </a:cubicBezTo>
                  <a:cubicBezTo>
                    <a:pt x="80" y="97"/>
                    <a:pt x="85" y="101"/>
                    <a:pt x="90" y="106"/>
                  </a:cubicBezTo>
                  <a:cubicBezTo>
                    <a:pt x="106" y="101"/>
                    <a:pt x="122" y="96"/>
                    <a:pt x="138" y="93"/>
                  </a:cubicBezTo>
                  <a:cubicBezTo>
                    <a:pt x="154" y="89"/>
                    <a:pt x="170" y="87"/>
                    <a:pt x="187" y="85"/>
                  </a:cubicBezTo>
                  <a:cubicBezTo>
                    <a:pt x="188" y="81"/>
                    <a:pt x="190" y="76"/>
                    <a:pt x="192" y="72"/>
                  </a:cubicBezTo>
                  <a:cubicBezTo>
                    <a:pt x="194" y="68"/>
                    <a:pt x="197" y="65"/>
                    <a:pt x="201" y="62"/>
                  </a:cubicBezTo>
                  <a:cubicBezTo>
                    <a:pt x="204" y="59"/>
                    <a:pt x="208" y="57"/>
                    <a:pt x="212" y="55"/>
                  </a:cubicBezTo>
                  <a:cubicBezTo>
                    <a:pt x="217" y="54"/>
                    <a:pt x="221" y="53"/>
                    <a:pt x="226" y="53"/>
                  </a:cubicBezTo>
                  <a:cubicBezTo>
                    <a:pt x="231" y="53"/>
                    <a:pt x="235" y="54"/>
                    <a:pt x="240" y="55"/>
                  </a:cubicBezTo>
                  <a:cubicBezTo>
                    <a:pt x="245" y="49"/>
                    <a:pt x="251" y="44"/>
                    <a:pt x="257" y="38"/>
                  </a:cubicBezTo>
                  <a:cubicBezTo>
                    <a:pt x="262" y="32"/>
                    <a:pt x="268" y="27"/>
                    <a:pt x="275" y="21"/>
                  </a:cubicBezTo>
                  <a:cubicBezTo>
                    <a:pt x="261" y="14"/>
                    <a:pt x="247" y="9"/>
                    <a:pt x="232" y="5"/>
                  </a:cubicBezTo>
                  <a:cubicBezTo>
                    <a:pt x="217" y="1"/>
                    <a:pt x="202" y="0"/>
                    <a:pt x="187" y="0"/>
                  </a:cubicBezTo>
                  <a:close/>
                  <a:moveTo>
                    <a:pt x="26" y="92"/>
                  </a:moveTo>
                  <a:lnTo>
                    <a:pt x="26" y="92"/>
                  </a:lnTo>
                  <a:cubicBezTo>
                    <a:pt x="15" y="110"/>
                    <a:pt x="8" y="129"/>
                    <a:pt x="4" y="148"/>
                  </a:cubicBezTo>
                  <a:cubicBezTo>
                    <a:pt x="7" y="147"/>
                    <a:pt x="9" y="145"/>
                    <a:pt x="12" y="143"/>
                  </a:cubicBezTo>
                  <a:cubicBezTo>
                    <a:pt x="15" y="141"/>
                    <a:pt x="18" y="140"/>
                    <a:pt x="21" y="138"/>
                  </a:cubicBezTo>
                  <a:cubicBezTo>
                    <a:pt x="20" y="132"/>
                    <a:pt x="20" y="127"/>
                    <a:pt x="22" y="121"/>
                  </a:cubicBezTo>
                  <a:cubicBezTo>
                    <a:pt x="24" y="115"/>
                    <a:pt x="27" y="110"/>
                    <a:pt x="31" y="106"/>
                  </a:cubicBezTo>
                  <a:cubicBezTo>
                    <a:pt x="30" y="104"/>
                    <a:pt x="29" y="101"/>
                    <a:pt x="28" y="99"/>
                  </a:cubicBezTo>
                  <a:cubicBezTo>
                    <a:pt x="27" y="97"/>
                    <a:pt x="26" y="94"/>
                    <a:pt x="26" y="92"/>
                  </a:cubicBezTo>
                  <a:close/>
                  <a:moveTo>
                    <a:pt x="0" y="184"/>
                  </a:moveTo>
                  <a:lnTo>
                    <a:pt x="0" y="184"/>
                  </a:lnTo>
                  <a:cubicBezTo>
                    <a:pt x="0" y="204"/>
                    <a:pt x="3" y="223"/>
                    <a:pt x="9" y="241"/>
                  </a:cubicBezTo>
                  <a:cubicBezTo>
                    <a:pt x="14" y="259"/>
                    <a:pt x="22" y="276"/>
                    <a:pt x="32" y="291"/>
                  </a:cubicBezTo>
                  <a:cubicBezTo>
                    <a:pt x="43" y="307"/>
                    <a:pt x="56" y="320"/>
                    <a:pt x="70" y="332"/>
                  </a:cubicBezTo>
                  <a:cubicBezTo>
                    <a:pt x="85" y="344"/>
                    <a:pt x="102" y="354"/>
                    <a:pt x="120" y="361"/>
                  </a:cubicBezTo>
                  <a:cubicBezTo>
                    <a:pt x="120" y="355"/>
                    <a:pt x="119" y="349"/>
                    <a:pt x="119" y="343"/>
                  </a:cubicBezTo>
                  <a:cubicBezTo>
                    <a:pt x="118" y="337"/>
                    <a:pt x="118" y="331"/>
                    <a:pt x="118" y="325"/>
                  </a:cubicBezTo>
                  <a:cubicBezTo>
                    <a:pt x="118" y="320"/>
                    <a:pt x="118" y="315"/>
                    <a:pt x="119" y="310"/>
                  </a:cubicBezTo>
                  <a:cubicBezTo>
                    <a:pt x="119" y="305"/>
                    <a:pt x="119" y="299"/>
                    <a:pt x="120" y="294"/>
                  </a:cubicBezTo>
                  <a:cubicBezTo>
                    <a:pt x="114" y="290"/>
                    <a:pt x="109" y="286"/>
                    <a:pt x="106" y="280"/>
                  </a:cubicBezTo>
                  <a:cubicBezTo>
                    <a:pt x="102" y="274"/>
                    <a:pt x="100" y="267"/>
                    <a:pt x="100" y="260"/>
                  </a:cubicBezTo>
                  <a:cubicBezTo>
                    <a:pt x="100" y="252"/>
                    <a:pt x="102" y="245"/>
                    <a:pt x="106" y="239"/>
                  </a:cubicBezTo>
                  <a:cubicBezTo>
                    <a:pt x="90" y="218"/>
                    <a:pt x="75" y="196"/>
                    <a:pt x="62" y="173"/>
                  </a:cubicBezTo>
                  <a:cubicBezTo>
                    <a:pt x="56" y="173"/>
                    <a:pt x="51" y="172"/>
                    <a:pt x="46" y="170"/>
                  </a:cubicBezTo>
                  <a:cubicBezTo>
                    <a:pt x="41" y="169"/>
                    <a:pt x="37" y="166"/>
                    <a:pt x="33" y="162"/>
                  </a:cubicBezTo>
                  <a:cubicBezTo>
                    <a:pt x="27" y="165"/>
                    <a:pt x="21" y="169"/>
                    <a:pt x="16" y="173"/>
                  </a:cubicBezTo>
                  <a:cubicBezTo>
                    <a:pt x="10" y="176"/>
                    <a:pt x="5" y="180"/>
                    <a:pt x="0" y="184"/>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28" name="Freeform 170">
              <a:extLst>
                <a:ext uri="{FF2B5EF4-FFF2-40B4-BE49-F238E27FC236}">
                  <a16:creationId xmlns:a16="http://schemas.microsoft.com/office/drawing/2014/main" id="{0DBBD714-5200-30A1-D738-E5864A09B253}"/>
                </a:ext>
              </a:extLst>
            </p:cNvPr>
            <p:cNvSpPr>
              <a:spLocks/>
            </p:cNvSpPr>
            <p:nvPr/>
          </p:nvSpPr>
          <p:spPr bwMode="auto">
            <a:xfrm>
              <a:off x="3316" y="2171"/>
              <a:ext cx="16" cy="16"/>
            </a:xfrm>
            <a:custGeom>
              <a:avLst/>
              <a:gdLst>
                <a:gd name="T0" fmla="*/ 13 w 26"/>
                <a:gd name="T1" fmla="*/ 0 h 26"/>
                <a:gd name="T2" fmla="*/ 13 w 26"/>
                <a:gd name="T3" fmla="*/ 0 h 26"/>
                <a:gd name="T4" fmla="*/ 4 w 26"/>
                <a:gd name="T5" fmla="*/ 3 h 26"/>
                <a:gd name="T6" fmla="*/ 0 w 26"/>
                <a:gd name="T7" fmla="*/ 13 h 26"/>
                <a:gd name="T8" fmla="*/ 4 w 26"/>
                <a:gd name="T9" fmla="*/ 22 h 26"/>
                <a:gd name="T10" fmla="*/ 13 w 26"/>
                <a:gd name="T11" fmla="*/ 26 h 26"/>
                <a:gd name="T12" fmla="*/ 23 w 26"/>
                <a:gd name="T13" fmla="*/ 22 h 26"/>
                <a:gd name="T14" fmla="*/ 26 w 26"/>
                <a:gd name="T15" fmla="*/ 13 h 26"/>
                <a:gd name="T16" fmla="*/ 23 w 26"/>
                <a:gd name="T17" fmla="*/ 3 h 26"/>
                <a:gd name="T18" fmla="*/ 13 w 2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lnTo>
                    <a:pt x="13" y="0"/>
                  </a:lnTo>
                  <a:cubicBezTo>
                    <a:pt x="10" y="0"/>
                    <a:pt x="6" y="1"/>
                    <a:pt x="4" y="3"/>
                  </a:cubicBezTo>
                  <a:cubicBezTo>
                    <a:pt x="1" y="6"/>
                    <a:pt x="0" y="9"/>
                    <a:pt x="0" y="13"/>
                  </a:cubicBezTo>
                  <a:cubicBezTo>
                    <a:pt x="0" y="16"/>
                    <a:pt x="1" y="20"/>
                    <a:pt x="4" y="22"/>
                  </a:cubicBezTo>
                  <a:cubicBezTo>
                    <a:pt x="6" y="25"/>
                    <a:pt x="10" y="26"/>
                    <a:pt x="13" y="26"/>
                  </a:cubicBezTo>
                  <a:cubicBezTo>
                    <a:pt x="17" y="26"/>
                    <a:pt x="20" y="25"/>
                    <a:pt x="23" y="22"/>
                  </a:cubicBezTo>
                  <a:cubicBezTo>
                    <a:pt x="25" y="20"/>
                    <a:pt x="26" y="16"/>
                    <a:pt x="26" y="13"/>
                  </a:cubicBezTo>
                  <a:cubicBezTo>
                    <a:pt x="26" y="9"/>
                    <a:pt x="25" y="6"/>
                    <a:pt x="23" y="3"/>
                  </a:cubicBezTo>
                  <a:cubicBezTo>
                    <a:pt x="20" y="1"/>
                    <a:pt x="17" y="0"/>
                    <a:pt x="13" y="0"/>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29" name="Freeform 171">
              <a:extLst>
                <a:ext uri="{FF2B5EF4-FFF2-40B4-BE49-F238E27FC236}">
                  <a16:creationId xmlns:a16="http://schemas.microsoft.com/office/drawing/2014/main" id="{2942559F-7DCF-5920-6975-F8136ED7D8D0}"/>
                </a:ext>
              </a:extLst>
            </p:cNvPr>
            <p:cNvSpPr>
              <a:spLocks/>
            </p:cNvSpPr>
            <p:nvPr/>
          </p:nvSpPr>
          <p:spPr bwMode="auto">
            <a:xfrm>
              <a:off x="3366" y="2250"/>
              <a:ext cx="17" cy="16"/>
            </a:xfrm>
            <a:custGeom>
              <a:avLst/>
              <a:gdLst>
                <a:gd name="T0" fmla="*/ 13 w 27"/>
                <a:gd name="T1" fmla="*/ 26 h 26"/>
                <a:gd name="T2" fmla="*/ 13 w 27"/>
                <a:gd name="T3" fmla="*/ 26 h 26"/>
                <a:gd name="T4" fmla="*/ 23 w 27"/>
                <a:gd name="T5" fmla="*/ 22 h 26"/>
                <a:gd name="T6" fmla="*/ 27 w 27"/>
                <a:gd name="T7" fmla="*/ 13 h 26"/>
                <a:gd name="T8" fmla="*/ 23 w 27"/>
                <a:gd name="T9" fmla="*/ 4 h 26"/>
                <a:gd name="T10" fmla="*/ 13 w 27"/>
                <a:gd name="T11" fmla="*/ 0 h 26"/>
                <a:gd name="T12" fmla="*/ 4 w 27"/>
                <a:gd name="T13" fmla="*/ 4 h 26"/>
                <a:gd name="T14" fmla="*/ 0 w 27"/>
                <a:gd name="T15" fmla="*/ 13 h 26"/>
                <a:gd name="T16" fmla="*/ 4 w 27"/>
                <a:gd name="T17" fmla="*/ 22 h 26"/>
                <a:gd name="T18" fmla="*/ 13 w 27"/>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3" y="26"/>
                  </a:moveTo>
                  <a:lnTo>
                    <a:pt x="13" y="26"/>
                  </a:lnTo>
                  <a:cubicBezTo>
                    <a:pt x="17" y="26"/>
                    <a:pt x="20" y="25"/>
                    <a:pt x="23" y="22"/>
                  </a:cubicBezTo>
                  <a:cubicBezTo>
                    <a:pt x="25" y="20"/>
                    <a:pt x="27" y="17"/>
                    <a:pt x="27" y="13"/>
                  </a:cubicBezTo>
                  <a:cubicBezTo>
                    <a:pt x="27" y="9"/>
                    <a:pt x="25" y="6"/>
                    <a:pt x="23" y="4"/>
                  </a:cubicBezTo>
                  <a:cubicBezTo>
                    <a:pt x="20" y="1"/>
                    <a:pt x="17" y="0"/>
                    <a:pt x="13" y="0"/>
                  </a:cubicBezTo>
                  <a:cubicBezTo>
                    <a:pt x="10" y="0"/>
                    <a:pt x="7" y="1"/>
                    <a:pt x="4" y="4"/>
                  </a:cubicBezTo>
                  <a:cubicBezTo>
                    <a:pt x="1" y="6"/>
                    <a:pt x="0" y="9"/>
                    <a:pt x="0" y="13"/>
                  </a:cubicBezTo>
                  <a:cubicBezTo>
                    <a:pt x="0" y="17"/>
                    <a:pt x="1" y="20"/>
                    <a:pt x="4" y="22"/>
                  </a:cubicBezTo>
                  <a:cubicBezTo>
                    <a:pt x="7" y="25"/>
                    <a:pt x="10" y="26"/>
                    <a:pt x="13" y="26"/>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30" name="Freeform 172">
              <a:extLst>
                <a:ext uri="{FF2B5EF4-FFF2-40B4-BE49-F238E27FC236}">
                  <a16:creationId xmlns:a16="http://schemas.microsoft.com/office/drawing/2014/main" id="{2E422A78-95E9-4F89-847B-7F740707F31D}"/>
                </a:ext>
              </a:extLst>
            </p:cNvPr>
            <p:cNvSpPr>
              <a:spLocks/>
            </p:cNvSpPr>
            <p:nvPr/>
          </p:nvSpPr>
          <p:spPr bwMode="auto">
            <a:xfrm>
              <a:off x="3419" y="2146"/>
              <a:ext cx="17" cy="16"/>
            </a:xfrm>
            <a:custGeom>
              <a:avLst/>
              <a:gdLst>
                <a:gd name="T0" fmla="*/ 0 w 27"/>
                <a:gd name="T1" fmla="*/ 13 h 26"/>
                <a:gd name="T2" fmla="*/ 0 w 27"/>
                <a:gd name="T3" fmla="*/ 13 h 26"/>
                <a:gd name="T4" fmla="*/ 4 w 27"/>
                <a:gd name="T5" fmla="*/ 22 h 26"/>
                <a:gd name="T6" fmla="*/ 13 w 27"/>
                <a:gd name="T7" fmla="*/ 26 h 26"/>
                <a:gd name="T8" fmla="*/ 23 w 27"/>
                <a:gd name="T9" fmla="*/ 22 h 26"/>
                <a:gd name="T10" fmla="*/ 27 w 27"/>
                <a:gd name="T11" fmla="*/ 13 h 26"/>
                <a:gd name="T12" fmla="*/ 23 w 27"/>
                <a:gd name="T13" fmla="*/ 3 h 26"/>
                <a:gd name="T14" fmla="*/ 13 w 27"/>
                <a:gd name="T15" fmla="*/ 0 h 26"/>
                <a:gd name="T16" fmla="*/ 4 w 27"/>
                <a:gd name="T17" fmla="*/ 3 h 26"/>
                <a:gd name="T18" fmla="*/ 0 w 27"/>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0" y="13"/>
                  </a:moveTo>
                  <a:lnTo>
                    <a:pt x="0" y="13"/>
                  </a:lnTo>
                  <a:cubicBezTo>
                    <a:pt x="0" y="16"/>
                    <a:pt x="1" y="20"/>
                    <a:pt x="4" y="22"/>
                  </a:cubicBezTo>
                  <a:cubicBezTo>
                    <a:pt x="6" y="25"/>
                    <a:pt x="10" y="26"/>
                    <a:pt x="13" y="26"/>
                  </a:cubicBezTo>
                  <a:cubicBezTo>
                    <a:pt x="17" y="26"/>
                    <a:pt x="20" y="25"/>
                    <a:pt x="23" y="22"/>
                  </a:cubicBezTo>
                  <a:cubicBezTo>
                    <a:pt x="25" y="20"/>
                    <a:pt x="27" y="17"/>
                    <a:pt x="27" y="13"/>
                  </a:cubicBezTo>
                  <a:cubicBezTo>
                    <a:pt x="27" y="9"/>
                    <a:pt x="25" y="6"/>
                    <a:pt x="23" y="3"/>
                  </a:cubicBezTo>
                  <a:cubicBezTo>
                    <a:pt x="20" y="1"/>
                    <a:pt x="17" y="0"/>
                    <a:pt x="13" y="0"/>
                  </a:cubicBezTo>
                  <a:cubicBezTo>
                    <a:pt x="10" y="0"/>
                    <a:pt x="6" y="1"/>
                    <a:pt x="4" y="3"/>
                  </a:cubicBezTo>
                  <a:cubicBezTo>
                    <a:pt x="1" y="6"/>
                    <a:pt x="0" y="9"/>
                    <a:pt x="0" y="13"/>
                  </a:cubicBezTo>
                  <a:close/>
                </a:path>
              </a:pathLst>
            </a:custGeom>
            <a:gradFill>
              <a:gsLst>
                <a:gs pos="40000">
                  <a:srgbClr val="8DC8E8"/>
                </a:gs>
                <a:gs pos="10000">
                  <a:srgbClr val="D59ED7"/>
                </a:gs>
              </a:gsLst>
              <a:path path="circle">
                <a:fillToRect l="100000" t="100000"/>
              </a:path>
            </a:gradFill>
            <a:ln w="63897" cap="flat">
              <a:noFill/>
              <a:prstDash val="solid"/>
              <a:miter/>
            </a:ln>
            <a:effectLst>
              <a:outerShdw blurRad="190500" dist="127000" dir="2700000" algn="tl" rotWithShape="0">
                <a:prstClr val="black">
                  <a:alpha val="50000"/>
                </a:prstClr>
              </a:outerShdw>
            </a:effectLst>
          </p:spPr>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srgbClr val="FFFFFF"/>
                </a:solidFill>
                <a:effectLst/>
                <a:uLnTx/>
                <a:uFillTx/>
                <a:latin typeface="Aptos" panose="020B0004020202020204" pitchFamily="34" charset="0"/>
              </a:endParaRPr>
            </a:p>
          </p:txBody>
        </p:sp>
      </p:grpSp>
      <p:sp>
        <p:nvSpPr>
          <p:cNvPr id="31" name="Rounded Rectangle 1">
            <a:extLst>
              <a:ext uri="{FF2B5EF4-FFF2-40B4-BE49-F238E27FC236}">
                <a16:creationId xmlns:a16="http://schemas.microsoft.com/office/drawing/2014/main" id="{ACA70E32-E96C-E0FF-83C4-126DA6F0FFB5}"/>
              </a:ext>
              <a:ext uri="{C183D7F6-B498-43B3-948B-1728B52AA6E4}">
                <adec:decorative xmlns:adec="http://schemas.microsoft.com/office/drawing/2017/decorative" val="1"/>
              </a:ext>
            </a:extLst>
          </p:cNvPr>
          <p:cNvSpPr/>
          <p:nvPr/>
        </p:nvSpPr>
        <p:spPr bwMode="auto">
          <a:xfrm>
            <a:off x="2459975" y="1279929"/>
            <a:ext cx="7275097" cy="1980986"/>
          </a:xfrm>
          <a:prstGeom prst="roundRect">
            <a:avLst>
              <a:gd name="adj" fmla="val 4349"/>
            </a:avLst>
          </a:prstGeom>
          <a:noFill/>
          <a:ln w="12700">
            <a:gradFill>
              <a:gsLst>
                <a:gs pos="0">
                  <a:schemeClr val="accent1"/>
                </a:gs>
                <a:gs pos="50000">
                  <a:schemeClr val="bg1">
                    <a:lumMod val="25000"/>
                    <a:lumOff val="75000"/>
                  </a:schemeClr>
                </a:gs>
              </a:gsLst>
              <a:lin ang="5400000" scaled="1"/>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ptos" panose="020B0004020202020204"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9566C7A-D85B-C75D-1767-D9893988FC49}"/>
              </a:ext>
            </a:extLst>
          </p:cNvPr>
          <p:cNvSpPr txBox="1"/>
          <p:nvPr/>
        </p:nvSpPr>
        <p:spPr>
          <a:xfrm>
            <a:off x="2440870" y="1404856"/>
            <a:ext cx="7313306" cy="1678152"/>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7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78D4">
                    <a:lumMod val="20000"/>
                    <a:lumOff val="80000"/>
                  </a:srgbClr>
                </a:solidFill>
                <a:effectLst/>
                <a:uLnTx/>
                <a:uFillTx/>
                <a:latin typeface="Aptos" panose="020B0004020202020204" pitchFamily="34" charset="0"/>
                <a:ea typeface="Aptos" panose="020B0004020202020204" pitchFamily="34" charset="0"/>
                <a:cs typeface="Segoe UI" panose="020B0502040204020203" pitchFamily="34" charset="0"/>
              </a:rPr>
              <a:t>Up to $6,000 Azure Cosmos DB free for 90 days</a:t>
            </a:r>
            <a:r>
              <a:rPr kumimoji="0" lang="en-US" sz="3600" b="1" i="0" u="none" strike="noStrike" kern="1200" cap="none" spc="0" normalizeH="0" baseline="30000" noProof="0">
                <a:ln>
                  <a:noFill/>
                </a:ln>
                <a:solidFill>
                  <a:srgbClr val="0078D4">
                    <a:lumMod val="20000"/>
                    <a:lumOff val="80000"/>
                  </a:srgbClr>
                </a:solidFill>
                <a:effectLst/>
                <a:uLnTx/>
                <a:uFillTx/>
                <a:latin typeface="Aptos" panose="020B0004020202020204" pitchFamily="34" charset="0"/>
                <a:ea typeface="Aptos" panose="020B0004020202020204" pitchFamily="34" charset="0"/>
                <a:cs typeface="Segoe UI" panose="020B0502040204020203" pitchFamily="34" charset="0"/>
              </a:rPr>
              <a:t>1</a:t>
            </a:r>
          </a:p>
          <a:p>
            <a:pPr marL="0" marR="0" lvl="0" indent="0" algn="ctr" defTabSz="932742" rtl="0" eaLnBrk="1" fontAlgn="auto" latinLnBrk="0" hangingPunct="1">
              <a:lnSpc>
                <a:spcPct val="107000"/>
              </a:lnSpc>
              <a:spcBef>
                <a:spcPts val="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ctr" defTabSz="932742" rtl="0" eaLnBrk="1" fontAlgn="auto" latinLnBrk="0" hangingPunct="1">
              <a:lnSpc>
                <a:spcPct val="107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ptos" panose="020B0004020202020204" pitchFamily="34" charset="0"/>
                <a:ea typeface="Aptos" panose="020B0004020202020204" pitchFamily="34" charset="0"/>
                <a:cs typeface="Times New Roman" panose="02020603050405020304" pitchFamily="18" charset="0"/>
              </a:rPr>
              <a:t>Eligibility: </a:t>
            </a:r>
            <a:r>
              <a:rPr kumimoji="0" lang="en-US" sz="1400" b="0" i="0" u="none" strike="noStrike" kern="1200" cap="none" spc="0" normalizeH="0" baseline="0" noProof="0">
                <a:ln>
                  <a:noFill/>
                </a:ln>
                <a:solidFill>
                  <a:srgbClr val="FFFFFF"/>
                </a:solidFill>
                <a:effectLst/>
                <a:uLnTx/>
                <a:uFillTx/>
                <a:latin typeface="Aptos" panose="020B0004020202020204" pitchFamily="34" charset="0"/>
                <a:ea typeface="Aptos" panose="020B0004020202020204" pitchFamily="34" charset="0"/>
                <a:cs typeface="Times New Roman" panose="02020603050405020304" pitchFamily="18" charset="0"/>
              </a:rPr>
              <a:t>customers using Azure AI Services or GitHub Copilot</a:t>
            </a:r>
          </a:p>
        </p:txBody>
      </p:sp>
      <p:sp>
        <p:nvSpPr>
          <p:cNvPr id="40" name="Rounded Rectangle 1">
            <a:extLst>
              <a:ext uri="{FF2B5EF4-FFF2-40B4-BE49-F238E27FC236}">
                <a16:creationId xmlns:a16="http://schemas.microsoft.com/office/drawing/2014/main" id="{19E856B0-6009-B455-2B76-F7AA1FDA2F9C}"/>
              </a:ext>
              <a:ext uri="{C183D7F6-B498-43B3-948B-1728B52AA6E4}">
                <adec:decorative xmlns:adec="http://schemas.microsoft.com/office/drawing/2017/decorative" val="1"/>
              </a:ext>
            </a:extLst>
          </p:cNvPr>
          <p:cNvSpPr/>
          <p:nvPr/>
        </p:nvSpPr>
        <p:spPr bwMode="auto">
          <a:xfrm>
            <a:off x="1355174" y="4002163"/>
            <a:ext cx="9484699" cy="1391250"/>
          </a:xfrm>
          <a:prstGeom prst="roundRect">
            <a:avLst>
              <a:gd name="adj" fmla="val 4349"/>
            </a:avLst>
          </a:prstGeom>
          <a:noFill/>
          <a:ln w="12700">
            <a:gradFill>
              <a:gsLst>
                <a:gs pos="0">
                  <a:schemeClr val="accent1"/>
                </a:gs>
                <a:gs pos="50000">
                  <a:schemeClr val="bg1">
                    <a:lumMod val="25000"/>
                    <a:lumOff val="75000"/>
                  </a:schemeClr>
                </a:gs>
              </a:gsLst>
              <a:lin ang="5400000" scaled="1"/>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ptos" panose="020B0004020202020204" pitchFamily="34" charset="0"/>
              <a:cs typeface="Segoe UI Semibold" panose="020B0702040204020203" pitchFamily="34" charset="0"/>
            </a:endParaRPr>
          </a:p>
        </p:txBody>
      </p:sp>
    </p:spTree>
    <p:extLst>
      <p:ext uri="{BB962C8B-B14F-4D97-AF65-F5344CB8AC3E}">
        <p14:creationId xmlns:p14="http://schemas.microsoft.com/office/powerpoint/2010/main" val="37490564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26B35B3-6906-1D5B-9B53-DD9C779C614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B3ACF95-D64A-FE43-B9CD-AEA757DF3257}"/>
              </a:ext>
            </a:extLst>
          </p:cNvPr>
          <p:cNvSpPr>
            <a:spLocks noGrp="1"/>
          </p:cNvSpPr>
          <p:nvPr>
            <p:ph type="title"/>
          </p:nvPr>
        </p:nvSpPr>
        <p:spPr>
          <a:xfrm>
            <a:off x="743114" y="1842965"/>
            <a:ext cx="10705772" cy="492443"/>
          </a:xfrm>
        </p:spPr>
        <p:txBody>
          <a:bodyPr/>
          <a:lstStyle/>
          <a:p>
            <a:pPr algn="ctr"/>
            <a:r>
              <a:rPr lang="en-US">
                <a:latin typeface="Aptos" panose="020B0004020202020204" pitchFamily="34" charset="0"/>
              </a:rPr>
              <a:t>Learn more about building AI apps with Azure Cosmos DB!</a:t>
            </a:r>
          </a:p>
        </p:txBody>
      </p:sp>
      <p:sp>
        <p:nvSpPr>
          <p:cNvPr id="4" name="Title 4">
            <a:extLst>
              <a:ext uri="{FF2B5EF4-FFF2-40B4-BE49-F238E27FC236}">
                <a16:creationId xmlns:a16="http://schemas.microsoft.com/office/drawing/2014/main" id="{8BE831E5-7181-A88A-6701-EC7962B545B1}"/>
              </a:ext>
            </a:extLst>
          </p:cNvPr>
          <p:cNvSpPr txBox="1">
            <a:spLocks/>
          </p:cNvSpPr>
          <p:nvPr/>
        </p:nvSpPr>
        <p:spPr>
          <a:xfrm>
            <a:off x="386126" y="2855397"/>
            <a:ext cx="5433719" cy="2716706"/>
          </a:xfrm>
          <a:prstGeom prst="rect">
            <a:avLst/>
          </a:prstGeom>
          <a:noFill/>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4800" b="0" kern="1200" cap="none" spc="-50" baseline="0">
                <a:ln w="3175">
                  <a:noFill/>
                </a:ln>
                <a:solidFill>
                  <a:schemeClr val="tx1"/>
                </a:solidFill>
                <a:effectLst/>
                <a:latin typeface="+mj-lt"/>
                <a:ea typeface="+mn-ea"/>
                <a:cs typeface="Segoe UI" panose="020B0502040204020203" pitchFamily="34" charset="0"/>
              </a:defRPr>
            </a:lvl1pPr>
          </a:lstStyle>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dirty="0">
                <a:solidFill>
                  <a:schemeClr val="bg1"/>
                </a:solidFill>
                <a:latin typeface="Aptos" panose="020B0004020202020204" pitchFamily="34" charset="0"/>
              </a:rPr>
              <a:t>Vector search overview</a:t>
            </a:r>
            <a:endParaRPr kumimoji="0" lang="en-US" sz="2400" i="0" u="none" strike="noStrike" kern="1200" cap="none" spc="-50" normalizeH="0" baseline="0" noProof="0" dirty="0">
              <a:ln w="3175">
                <a:noFill/>
              </a:ln>
              <a:solidFill>
                <a:schemeClr val="bg1"/>
              </a:solidFill>
              <a:effectLst/>
              <a:uLnTx/>
              <a:uFillTx/>
              <a:latin typeface="Aptos" panose="020B0004020202020204" pitchFamily="34" charset="0"/>
            </a:endParaRPr>
          </a:p>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dirty="0">
                <a:solidFill>
                  <a:schemeClr val="bg1"/>
                </a:solidFill>
                <a:latin typeface="Aptos" panose="020B0004020202020204" pitchFamily="34" charset="0"/>
              </a:rPr>
              <a:t>Docs, demos, videos and more</a:t>
            </a:r>
          </a:p>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dirty="0">
                <a:solidFill>
                  <a:schemeClr val="bg1"/>
                </a:solidFill>
                <a:latin typeface="Aptos" panose="020B0004020202020204" pitchFamily="34" charset="0"/>
              </a:rPr>
              <a:t>PDF/Office doc ingestion into Cosmos</a:t>
            </a:r>
          </a:p>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i="0" u="none" strike="noStrike" kern="1200" cap="none" spc="-50" normalizeH="0" baseline="0" noProof="0" dirty="0">
                <a:ln w="3175">
                  <a:noFill/>
                </a:ln>
                <a:solidFill>
                  <a:schemeClr val="bg1"/>
                </a:solidFill>
                <a:effectLst/>
                <a:uLnTx/>
                <a:uFillTx/>
                <a:latin typeface="Aptos" panose="020B0004020202020204" pitchFamily="34" charset="0"/>
              </a:rPr>
              <a:t>Blog post on </a:t>
            </a:r>
            <a:r>
              <a:rPr kumimoji="0" lang="en-US" sz="2400" i="0" u="none" strike="noStrike" kern="1200" cap="none" spc="-50" normalizeH="0" baseline="0" noProof="0" dirty="0" err="1">
                <a:ln w="3175">
                  <a:noFill/>
                </a:ln>
                <a:solidFill>
                  <a:schemeClr val="bg1"/>
                </a:solidFill>
                <a:effectLst/>
                <a:uLnTx/>
                <a:uFillTx/>
                <a:latin typeface="Aptos" panose="020B0004020202020204" pitchFamily="34" charset="0"/>
              </a:rPr>
              <a:t>DiskANN</a:t>
            </a:r>
            <a:r>
              <a:rPr kumimoji="0" lang="en-US" sz="2400" i="0" u="none" strike="noStrike" kern="1200" cap="none" spc="-50" normalizeH="0" baseline="0" noProof="0" dirty="0">
                <a:ln w="3175">
                  <a:noFill/>
                </a:ln>
                <a:solidFill>
                  <a:schemeClr val="bg1"/>
                </a:solidFill>
                <a:effectLst/>
                <a:uLnTx/>
                <a:uFillTx/>
                <a:latin typeface="Aptos" panose="020B0004020202020204" pitchFamily="34" charset="0"/>
              </a:rPr>
              <a:t> performance </a:t>
            </a:r>
          </a:p>
          <a:p>
            <a:pPr marL="285750" marR="0" lvl="0" indent="-285750" algn="l" defTabSz="932742"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dirty="0">
                <a:solidFill>
                  <a:schemeClr val="bg1"/>
                </a:solidFill>
                <a:latin typeface="Aptos" panose="020B0004020202020204" pitchFamily="34" charset="0"/>
              </a:rPr>
              <a:t>Try Azure Cosmos  DB Free Trial</a:t>
            </a:r>
            <a:endParaRPr kumimoji="0" lang="en-US" sz="2400" i="0" u="none" strike="noStrike" kern="1200" cap="none" spc="-50" normalizeH="0" baseline="0" noProof="0" dirty="0">
              <a:ln w="3175">
                <a:noFill/>
              </a:ln>
              <a:solidFill>
                <a:schemeClr val="bg1"/>
              </a:solidFill>
              <a:effectLst/>
              <a:uLnTx/>
              <a:uFillTx/>
              <a:latin typeface="Aptos" panose="020B0004020202020204" pitchFamily="34" charset="0"/>
            </a:endParaRPr>
          </a:p>
        </p:txBody>
      </p:sp>
      <p:sp>
        <p:nvSpPr>
          <p:cNvPr id="7" name="Title 4">
            <a:extLst>
              <a:ext uri="{FF2B5EF4-FFF2-40B4-BE49-F238E27FC236}">
                <a16:creationId xmlns:a16="http://schemas.microsoft.com/office/drawing/2014/main" id="{5EF0C420-7AA7-8E9F-BCC6-0081E7E2EB64}"/>
              </a:ext>
            </a:extLst>
          </p:cNvPr>
          <p:cNvSpPr txBox="1">
            <a:spLocks/>
          </p:cNvSpPr>
          <p:nvPr/>
        </p:nvSpPr>
        <p:spPr>
          <a:xfrm>
            <a:off x="6372156" y="2855397"/>
            <a:ext cx="5819844" cy="2716706"/>
          </a:xfrm>
          <a:prstGeom prst="rect">
            <a:avLst/>
          </a:prstGeom>
          <a:noFill/>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4800" b="0" kern="1200" cap="none" spc="-50" baseline="0">
                <a:ln w="3175">
                  <a:noFill/>
                </a:ln>
                <a:solidFill>
                  <a:schemeClr val="tx1"/>
                </a:solidFill>
                <a:effectLst/>
                <a:latin typeface="+mj-lt"/>
                <a:ea typeface="+mn-ea"/>
                <a:cs typeface="Segoe UI" panose="020B0502040204020203" pitchFamily="34" charset="0"/>
              </a:defRPr>
            </a:lvl1pPr>
          </a:lstStyle>
          <a:p>
            <a:pPr>
              <a:lnSpc>
                <a:spcPct val="150000"/>
              </a:lnSpc>
              <a:defRPr/>
            </a:pP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rId3">
                  <a:extLst>
                    <a:ext uri="{A12FA001-AC4F-418D-AE19-62706E023703}">
                      <ahyp:hlinkClr xmlns:ahyp="http://schemas.microsoft.com/office/drawing/2018/hyperlinkcolor" val="tx"/>
                    </a:ext>
                  </a:extLst>
                </a:hlinkClick>
              </a:rPr>
              <a:t>aka.ms/</a:t>
            </a:r>
            <a:r>
              <a:rPr kumimoji="0" lang="en-US" sz="2400" b="0" i="0" u="none" strike="noStrike" kern="1200" cap="none" spc="-50" normalizeH="0" baseline="0" noProof="0" dirty="0" err="1">
                <a:ln w="3175">
                  <a:noFill/>
                </a:ln>
                <a:solidFill>
                  <a:srgbClr val="0070C0"/>
                </a:solidFill>
                <a:effectLst/>
                <a:uLnTx/>
                <a:uFillTx/>
                <a:latin typeface="Aptos" panose="020B0004020202020204" pitchFamily="34" charset="0"/>
                <a:hlinkClick r:id="rId3">
                  <a:extLst>
                    <a:ext uri="{A12FA001-AC4F-418D-AE19-62706E023703}">
                      <ahyp:hlinkClr xmlns:ahyp="http://schemas.microsoft.com/office/drawing/2018/hyperlinkcolor" val="tx"/>
                    </a:ext>
                  </a:extLst>
                </a:hlinkClick>
              </a:rPr>
              <a:t>CosmosVectorSearch</a:t>
            </a:r>
            <a:b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rId4">
                  <a:extLst>
                    <a:ext uri="{A12FA001-AC4F-418D-AE19-62706E023703}">
                      <ahyp:hlinkClr xmlns:ahyp="http://schemas.microsoft.com/office/drawing/2018/hyperlinkcolor" val="tx"/>
                    </a:ext>
                  </a:extLst>
                </a:hlinkClick>
              </a:rPr>
            </a:b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rId5"/>
              </a:rPr>
              <a:t>aka.ms/AzureCosmosDB/Gallery/AI</a:t>
            </a:r>
            <a:endPar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endParaRPr>
          </a:p>
          <a:p>
            <a:pPr>
              <a:lnSpc>
                <a:spcPct val="150000"/>
              </a:lnSpc>
              <a:defRPr/>
            </a:pP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rId6">
                  <a:extLst>
                    <a:ext uri="{A12FA001-AC4F-418D-AE19-62706E023703}">
                      <ahyp:hlinkClr xmlns:ahyp="http://schemas.microsoft.com/office/drawing/2018/hyperlinkcolor" val="tx"/>
                    </a:ext>
                  </a:extLst>
                </a:hlinkClick>
              </a:rPr>
              <a:t>aka.ms/Doc2CDB</a:t>
            </a:r>
            <a:endPar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a:lnSpc>
                <a:spcPct val="150000"/>
              </a:lnSpc>
              <a:defRPr/>
            </a:pP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rId7">
                  <a:extLst>
                    <a:ext uri="{A12FA001-AC4F-418D-AE19-62706E023703}">
                      <ahyp:hlinkClr xmlns:ahyp="http://schemas.microsoft.com/office/drawing/2018/hyperlinkcolor" val="tx"/>
                    </a:ext>
                  </a:extLst>
                </a:hlinkClick>
              </a:rPr>
              <a:t>aka.ms/CosmosDiskANNBlogPart1</a:t>
            </a:r>
            <a:endPar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a:lnSpc>
                <a:spcPct val="150000"/>
              </a:lnSpc>
              <a:defRPr/>
            </a:pPr>
            <a:r>
              <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rId8">
                  <a:extLst>
                    <a:ext uri="{A12FA001-AC4F-418D-AE19-62706E023703}">
                      <ahyp:hlinkClr xmlns:ahyp="http://schemas.microsoft.com/office/drawing/2018/hyperlinkcolor" val="tx"/>
                    </a:ext>
                  </a:extLst>
                </a:hlinkClick>
              </a:rPr>
              <a:t>aka.ms/</a:t>
            </a:r>
            <a:r>
              <a:rPr kumimoji="0" lang="en-US" sz="2400" b="0" i="0" u="none" strike="noStrike" kern="1200" cap="none" spc="-50" normalizeH="0" baseline="0" noProof="0" dirty="0" err="1">
                <a:ln w="3175">
                  <a:noFill/>
                </a:ln>
                <a:solidFill>
                  <a:srgbClr val="0070C0"/>
                </a:solidFill>
                <a:effectLst/>
                <a:uLnTx/>
                <a:uFillTx/>
                <a:latin typeface="Aptos" panose="020B0004020202020204" pitchFamily="34" charset="0"/>
                <a:hlinkClick r:id="rId8">
                  <a:extLst>
                    <a:ext uri="{A12FA001-AC4F-418D-AE19-62706E023703}">
                      <ahyp:hlinkClr xmlns:ahyp="http://schemas.microsoft.com/office/drawing/2018/hyperlinkcolor" val="tx"/>
                    </a:ext>
                  </a:extLst>
                </a:hlinkClick>
              </a:rPr>
              <a:t>TryCosmos</a:t>
            </a:r>
            <a:endParaRPr kumimoji="0" lang="en-US" sz="2400" b="0" i="0" u="none" strike="noStrike" kern="1200" cap="none" spc="-50" normalizeH="0" baseline="0" noProof="0" dirty="0">
              <a:ln w="3175">
                <a:noFill/>
              </a:ln>
              <a:solidFill>
                <a:srgbClr val="0070C0"/>
              </a:solidFill>
              <a:effectLst/>
              <a:uLnTx/>
              <a:uFillTx/>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p:txBody>
      </p:sp>
      <p:sp>
        <p:nvSpPr>
          <p:cNvPr id="8" name="TextBox 7">
            <a:extLst>
              <a:ext uri="{FF2B5EF4-FFF2-40B4-BE49-F238E27FC236}">
                <a16:creationId xmlns:a16="http://schemas.microsoft.com/office/drawing/2014/main" id="{795C521F-7E2A-1E73-6894-9AA0C4C5F6AA}"/>
              </a:ext>
            </a:extLst>
          </p:cNvPr>
          <p:cNvSpPr txBox="1"/>
          <p:nvPr/>
        </p:nvSpPr>
        <p:spPr>
          <a:xfrm>
            <a:off x="10770919" y="2137558"/>
            <a:ext cx="65" cy="307777"/>
          </a:xfrm>
          <a:prstGeom prst="rect">
            <a:avLst/>
          </a:prstGeom>
          <a:noFill/>
        </p:spPr>
        <p:txBody>
          <a:bodyPr wrap="none" lIns="0" tIns="0" rIns="0" bIns="0" rtlCol="0">
            <a:spAutoFit/>
          </a:bodyPr>
          <a:lstStyle/>
          <a:p>
            <a:pPr algn="l"/>
            <a:endParaRPr lang="en-US" sz="2000" err="1">
              <a:latin typeface="Aptos" panose="020B0004020202020204" pitchFamily="34" charset="0"/>
            </a:endParaRPr>
          </a:p>
        </p:txBody>
      </p:sp>
    </p:spTree>
    <p:extLst>
      <p:ext uri="{BB962C8B-B14F-4D97-AF65-F5344CB8AC3E}">
        <p14:creationId xmlns:p14="http://schemas.microsoft.com/office/powerpoint/2010/main" val="381657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E49487E-2519-91F0-8790-AA1E50C25471}"/>
              </a:ext>
            </a:extLst>
          </p:cNvPr>
          <p:cNvGrpSpPr/>
          <p:nvPr/>
        </p:nvGrpSpPr>
        <p:grpSpPr>
          <a:xfrm>
            <a:off x="1713894" y="1566513"/>
            <a:ext cx="2833845" cy="1823084"/>
            <a:chOff x="3197280" y="1874521"/>
            <a:chExt cx="2833845" cy="1823084"/>
          </a:xfrm>
          <a:solidFill>
            <a:srgbClr val="FFFFFF"/>
          </a:solidFill>
        </p:grpSpPr>
        <p:sp>
          <p:nvSpPr>
            <p:cNvPr id="6" name="Rounded Rectangle 3">
              <a:extLst>
                <a:ext uri="{FF2B5EF4-FFF2-40B4-BE49-F238E27FC236}">
                  <a16:creationId xmlns:a16="http://schemas.microsoft.com/office/drawing/2014/main" id="{43AA7356-2A1E-EA09-4378-D2DC6EDAD584}"/>
                </a:ext>
                <a:ext uri="{C183D7F6-B498-43B3-948B-1728B52AA6E4}">
                  <adec:decorative xmlns:adec="http://schemas.microsoft.com/office/drawing/2017/decorative" val="1"/>
                </a:ext>
              </a:extLst>
            </p:cNvPr>
            <p:cNvSpPr>
              <a:spLocks/>
            </p:cNvSpPr>
            <p:nvPr/>
          </p:nvSpPr>
          <p:spPr bwMode="auto">
            <a:xfrm>
              <a:off x="3197280" y="1874521"/>
              <a:ext cx="2833845" cy="1823084"/>
            </a:xfrm>
            <a:prstGeom prst="roundRect">
              <a:avLst>
                <a:gd name="adj" fmla="val 6528"/>
              </a:avLst>
            </a:prstGeom>
            <a:solidFill>
              <a:srgbClr val="FFFFFF"/>
            </a:solidFill>
            <a:ln w="38100">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10" name="TextBox 9">
              <a:extLst>
                <a:ext uri="{FF2B5EF4-FFF2-40B4-BE49-F238E27FC236}">
                  <a16:creationId xmlns:a16="http://schemas.microsoft.com/office/drawing/2014/main" id="{8DD57FB2-C79B-98CC-7E30-9E12E7B12BA0}"/>
                </a:ext>
              </a:extLst>
            </p:cNvPr>
            <p:cNvSpPr txBox="1"/>
            <p:nvPr/>
          </p:nvSpPr>
          <p:spPr>
            <a:xfrm>
              <a:off x="3805160" y="2609655"/>
              <a:ext cx="1618085" cy="369332"/>
            </a:xfrm>
            <a:prstGeom prst="rect">
              <a:avLst/>
            </a:prstGeom>
            <a:grpFill/>
            <a:ln w="38100">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Chat history</a:t>
              </a:r>
            </a:p>
          </p:txBody>
        </p:sp>
        <p:sp>
          <p:nvSpPr>
            <p:cNvPr id="76" name="Graphic 74">
              <a:extLst>
                <a:ext uri="{FF2B5EF4-FFF2-40B4-BE49-F238E27FC236}">
                  <a16:creationId xmlns:a16="http://schemas.microsoft.com/office/drawing/2014/main" id="{FF198F97-3D15-267F-2525-D85ADD8A5515}"/>
                </a:ext>
              </a:extLst>
            </p:cNvPr>
            <p:cNvSpPr/>
            <p:nvPr/>
          </p:nvSpPr>
          <p:spPr>
            <a:xfrm>
              <a:off x="4406288" y="2053878"/>
              <a:ext cx="415829" cy="373069"/>
            </a:xfrm>
            <a:custGeom>
              <a:avLst/>
              <a:gdLst>
                <a:gd name="connsiteX0" fmla="*/ 193106 w 516531"/>
                <a:gd name="connsiteY0" fmla="*/ 0 h 463415"/>
                <a:gd name="connsiteX1" fmla="*/ 0 w 516531"/>
                <a:gd name="connsiteY1" fmla="*/ 192993 h 463415"/>
                <a:gd name="connsiteX2" fmla="*/ 18152 w 516531"/>
                <a:gd name="connsiteY2" fmla="*/ 274774 h 463415"/>
                <a:gd name="connsiteX3" fmla="*/ 623 w 516531"/>
                <a:gd name="connsiteY3" fmla="*/ 355648 h 463415"/>
                <a:gd name="connsiteX4" fmla="*/ 20913 w 516531"/>
                <a:gd name="connsiteY4" fmla="*/ 385695 h 463415"/>
                <a:gd name="connsiteX5" fmla="*/ 30301 w 516531"/>
                <a:gd name="connsiteY5" fmla="*/ 385764 h 463415"/>
                <a:gd name="connsiteX6" fmla="*/ 113595 w 516531"/>
                <a:gd name="connsiteY6" fmla="*/ 369033 h 463415"/>
                <a:gd name="connsiteX7" fmla="*/ 368938 w 516531"/>
                <a:gd name="connsiteY7" fmla="*/ 272408 h 463415"/>
                <a:gd name="connsiteX8" fmla="*/ 272313 w 516531"/>
                <a:gd name="connsiteY8" fmla="*/ 17066 h 463415"/>
                <a:gd name="connsiteX9" fmla="*/ 193106 w 516531"/>
                <a:gd name="connsiteY9" fmla="*/ 0 h 463415"/>
                <a:gd name="connsiteX10" fmla="*/ 192128 w 516531"/>
                <a:gd name="connsiteY10" fmla="*/ 411839 h 463415"/>
                <a:gd name="connsiteX11" fmla="*/ 323401 w 516531"/>
                <a:gd name="connsiteY11" fmla="*/ 463319 h 463415"/>
                <a:gd name="connsiteX12" fmla="*/ 402886 w 516531"/>
                <a:gd name="connsiteY12" fmla="*/ 446253 h 463415"/>
                <a:gd name="connsiteX13" fmla="*/ 477866 w 516531"/>
                <a:gd name="connsiteY13" fmla="*/ 462726 h 463415"/>
                <a:gd name="connsiteX14" fmla="*/ 515781 w 516531"/>
                <a:gd name="connsiteY14" fmla="*/ 437965 h 463415"/>
                <a:gd name="connsiteX15" fmla="*/ 515627 w 516531"/>
                <a:gd name="connsiteY15" fmla="*/ 424117 h 463415"/>
                <a:gd name="connsiteX16" fmla="*/ 498355 w 516531"/>
                <a:gd name="connsiteY16" fmla="*/ 351968 h 463415"/>
                <a:gd name="connsiteX17" fmla="*/ 405053 w 516531"/>
                <a:gd name="connsiteY17" fmla="*/ 95276 h 463415"/>
                <a:gd name="connsiteX18" fmla="*/ 386541 w 516531"/>
                <a:gd name="connsiteY18" fmla="*/ 87773 h 463415"/>
                <a:gd name="connsiteX19" fmla="*/ 407133 w 516531"/>
                <a:gd name="connsiteY19" fmla="*/ 140488 h 463415"/>
                <a:gd name="connsiteX20" fmla="*/ 477841 w 516531"/>
                <a:gd name="connsiteY20" fmla="*/ 270269 h 463415"/>
                <a:gd name="connsiteX21" fmla="*/ 460724 w 516531"/>
                <a:gd name="connsiteY21" fmla="*/ 340977 h 463415"/>
                <a:gd name="connsiteX22" fmla="*/ 457377 w 516531"/>
                <a:gd name="connsiteY22" fmla="*/ 347489 h 463415"/>
                <a:gd name="connsiteX23" fmla="*/ 459179 w 516531"/>
                <a:gd name="connsiteY23" fmla="*/ 354593 h 463415"/>
                <a:gd name="connsiteX24" fmla="*/ 475704 w 516531"/>
                <a:gd name="connsiteY24" fmla="*/ 422804 h 463415"/>
                <a:gd name="connsiteX25" fmla="*/ 405177 w 516531"/>
                <a:gd name="connsiteY25" fmla="*/ 407103 h 463415"/>
                <a:gd name="connsiteX26" fmla="*/ 398382 w 516531"/>
                <a:gd name="connsiteY26" fmla="*/ 405507 h 463415"/>
                <a:gd name="connsiteX27" fmla="*/ 392127 w 516531"/>
                <a:gd name="connsiteY27" fmla="*/ 408621 h 463415"/>
                <a:gd name="connsiteX28" fmla="*/ 323401 w 516531"/>
                <a:gd name="connsiteY28" fmla="*/ 424709 h 463415"/>
                <a:gd name="connsiteX29" fmla="*/ 248241 w 516531"/>
                <a:gd name="connsiteY29" fmla="*/ 405249 h 463415"/>
                <a:gd name="connsiteX30" fmla="*/ 192128 w 516531"/>
                <a:gd name="connsiteY30" fmla="*/ 411839 h 4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6531" h="463415">
                  <a:moveTo>
                    <a:pt x="193106" y="0"/>
                  </a:moveTo>
                  <a:cubicBezTo>
                    <a:pt x="86487" y="-31"/>
                    <a:pt x="31" y="86375"/>
                    <a:pt x="0" y="192993"/>
                  </a:cubicBezTo>
                  <a:cubicBezTo>
                    <a:pt x="-8" y="221253"/>
                    <a:pt x="6188" y="249170"/>
                    <a:pt x="18152" y="274774"/>
                  </a:cubicBezTo>
                  <a:cubicBezTo>
                    <a:pt x="11673" y="301589"/>
                    <a:pt x="5828" y="328557"/>
                    <a:pt x="623" y="355648"/>
                  </a:cubicBezTo>
                  <a:cubicBezTo>
                    <a:pt x="-2072" y="369548"/>
                    <a:pt x="7013" y="383002"/>
                    <a:pt x="20913" y="385695"/>
                  </a:cubicBezTo>
                  <a:cubicBezTo>
                    <a:pt x="24011" y="386297"/>
                    <a:pt x="27194" y="386320"/>
                    <a:pt x="30301" y="385764"/>
                  </a:cubicBezTo>
                  <a:cubicBezTo>
                    <a:pt x="46337" y="382933"/>
                    <a:pt x="81214" y="376498"/>
                    <a:pt x="113595" y="369033"/>
                  </a:cubicBezTo>
                  <a:cubicBezTo>
                    <a:pt x="210789" y="412861"/>
                    <a:pt x="325108" y="369602"/>
                    <a:pt x="368938" y="272408"/>
                  </a:cubicBezTo>
                  <a:cubicBezTo>
                    <a:pt x="412765" y="175214"/>
                    <a:pt x="369504" y="60894"/>
                    <a:pt x="272313" y="17066"/>
                  </a:cubicBezTo>
                  <a:cubicBezTo>
                    <a:pt x="247414" y="5838"/>
                    <a:pt x="220418" y="22"/>
                    <a:pt x="193106" y="0"/>
                  </a:cubicBezTo>
                  <a:close/>
                  <a:moveTo>
                    <a:pt x="192128" y="411839"/>
                  </a:moveTo>
                  <a:cubicBezTo>
                    <a:pt x="227793" y="444997"/>
                    <a:pt x="274704" y="463393"/>
                    <a:pt x="323401" y="463319"/>
                  </a:cubicBezTo>
                  <a:cubicBezTo>
                    <a:pt x="351715" y="463319"/>
                    <a:pt x="378613" y="457218"/>
                    <a:pt x="402886" y="446253"/>
                  </a:cubicBezTo>
                  <a:cubicBezTo>
                    <a:pt x="429733" y="452533"/>
                    <a:pt x="459154" y="458814"/>
                    <a:pt x="477866" y="462726"/>
                  </a:cubicBezTo>
                  <a:cubicBezTo>
                    <a:pt x="495174" y="466358"/>
                    <a:pt x="512149" y="455272"/>
                    <a:pt x="515781" y="437965"/>
                  </a:cubicBezTo>
                  <a:cubicBezTo>
                    <a:pt x="516741" y="433393"/>
                    <a:pt x="516687" y="428667"/>
                    <a:pt x="515627" y="424117"/>
                  </a:cubicBezTo>
                  <a:cubicBezTo>
                    <a:pt x="511457" y="406021"/>
                    <a:pt x="504868" y="377913"/>
                    <a:pt x="498355" y="351968"/>
                  </a:cubicBezTo>
                  <a:cubicBezTo>
                    <a:pt x="543475" y="255319"/>
                    <a:pt x="501702" y="140395"/>
                    <a:pt x="405053" y="95276"/>
                  </a:cubicBezTo>
                  <a:cubicBezTo>
                    <a:pt x="399017" y="92457"/>
                    <a:pt x="392837" y="89953"/>
                    <a:pt x="386541" y="87773"/>
                  </a:cubicBezTo>
                  <a:cubicBezTo>
                    <a:pt x="395674" y="104372"/>
                    <a:pt x="402598" y="122094"/>
                    <a:pt x="407133" y="140488"/>
                  </a:cubicBezTo>
                  <a:cubicBezTo>
                    <a:pt x="451233" y="168915"/>
                    <a:pt x="477869" y="217801"/>
                    <a:pt x="477841" y="270269"/>
                  </a:cubicBezTo>
                  <a:cubicBezTo>
                    <a:pt x="477841" y="295803"/>
                    <a:pt x="471663" y="319818"/>
                    <a:pt x="460724" y="340977"/>
                  </a:cubicBezTo>
                  <a:lnTo>
                    <a:pt x="457377" y="347489"/>
                  </a:lnTo>
                  <a:lnTo>
                    <a:pt x="459179" y="354593"/>
                  </a:lnTo>
                  <a:cubicBezTo>
                    <a:pt x="465048" y="377630"/>
                    <a:pt x="471200" y="403499"/>
                    <a:pt x="475704" y="422804"/>
                  </a:cubicBezTo>
                  <a:cubicBezTo>
                    <a:pt x="455782" y="418608"/>
                    <a:pt x="428909" y="412765"/>
                    <a:pt x="405177" y="407103"/>
                  </a:cubicBezTo>
                  <a:lnTo>
                    <a:pt x="398382" y="405507"/>
                  </a:lnTo>
                  <a:lnTo>
                    <a:pt x="392127" y="408621"/>
                  </a:lnTo>
                  <a:cubicBezTo>
                    <a:pt x="371432" y="418917"/>
                    <a:pt x="348112" y="424709"/>
                    <a:pt x="323401" y="424709"/>
                  </a:cubicBezTo>
                  <a:cubicBezTo>
                    <a:pt x="297095" y="424758"/>
                    <a:pt x="271216" y="418057"/>
                    <a:pt x="248241" y="405249"/>
                  </a:cubicBezTo>
                  <a:cubicBezTo>
                    <a:pt x="229898" y="409857"/>
                    <a:pt x="211039" y="412073"/>
                    <a:pt x="192128" y="411839"/>
                  </a:cubicBezTo>
                  <a:close/>
                </a:path>
              </a:pathLst>
            </a:custGeom>
            <a:solidFill>
              <a:srgbClr val="007864"/>
            </a:solidFill>
            <a:ln w="38100">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ysClr val="windowText" lastClr="000000"/>
                </a:solidFill>
                <a:effectLst/>
                <a:uLnTx/>
                <a:uFillTx/>
                <a:latin typeface="Aptos" panose="020B0004020202020204" pitchFamily="34" charset="0"/>
                <a:cs typeface="Segoe UI" pitchFamily="34" charset="0"/>
              </a:endParaRPr>
            </a:p>
          </p:txBody>
        </p:sp>
      </p:grpSp>
      <p:grpSp>
        <p:nvGrpSpPr>
          <p:cNvPr id="89" name="Group 88">
            <a:extLst>
              <a:ext uri="{FF2B5EF4-FFF2-40B4-BE49-F238E27FC236}">
                <a16:creationId xmlns:a16="http://schemas.microsoft.com/office/drawing/2014/main" id="{968A36E0-C01F-98CA-80E1-937AC9D25E96}"/>
              </a:ext>
            </a:extLst>
          </p:cNvPr>
          <p:cNvGrpSpPr/>
          <p:nvPr/>
        </p:nvGrpSpPr>
        <p:grpSpPr>
          <a:xfrm>
            <a:off x="4679079" y="1566513"/>
            <a:ext cx="2833845" cy="1823084"/>
            <a:chOff x="6162465" y="1874521"/>
            <a:chExt cx="2833845" cy="1823084"/>
          </a:xfrm>
          <a:solidFill>
            <a:srgbClr val="FFFFFF"/>
          </a:solidFill>
        </p:grpSpPr>
        <p:sp>
          <p:nvSpPr>
            <p:cNvPr id="8" name="Rounded Rectangle 3">
              <a:extLst>
                <a:ext uri="{FF2B5EF4-FFF2-40B4-BE49-F238E27FC236}">
                  <a16:creationId xmlns:a16="http://schemas.microsoft.com/office/drawing/2014/main" id="{7F4638AB-1DAF-FC44-73E6-9250EFE35D5C}"/>
                </a:ext>
                <a:ext uri="{C183D7F6-B498-43B3-948B-1728B52AA6E4}">
                  <adec:decorative xmlns:adec="http://schemas.microsoft.com/office/drawing/2017/decorative" val="1"/>
                </a:ext>
              </a:extLst>
            </p:cNvPr>
            <p:cNvSpPr>
              <a:spLocks/>
            </p:cNvSpPr>
            <p:nvPr/>
          </p:nvSpPr>
          <p:spPr bwMode="auto">
            <a:xfrm>
              <a:off x="6162465" y="1874521"/>
              <a:ext cx="2833845" cy="1823084"/>
            </a:xfrm>
            <a:prstGeom prst="roundRect">
              <a:avLst>
                <a:gd name="adj" fmla="val 6528"/>
              </a:avLst>
            </a:prstGeom>
            <a:solidFill>
              <a:srgbClr val="FFFFFF"/>
            </a:solidFill>
            <a:ln w="38100">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13" name="TextBox 12">
              <a:extLst>
                <a:ext uri="{FF2B5EF4-FFF2-40B4-BE49-F238E27FC236}">
                  <a16:creationId xmlns:a16="http://schemas.microsoft.com/office/drawing/2014/main" id="{378746EC-4A2E-2662-84CD-7F27E806ED5A}"/>
                </a:ext>
              </a:extLst>
            </p:cNvPr>
            <p:cNvSpPr txBox="1"/>
            <p:nvPr/>
          </p:nvSpPr>
          <p:spPr>
            <a:xfrm>
              <a:off x="6276421" y="2609655"/>
              <a:ext cx="2605933" cy="923330"/>
            </a:xfrm>
            <a:prstGeom prst="rect">
              <a:avLst/>
            </a:prstGeom>
            <a:grpFill/>
            <a:ln w="38100">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Retrieval</a:t>
              </a:r>
              <a:b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b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Augmented Generation (RAG)</a:t>
              </a:r>
            </a:p>
          </p:txBody>
        </p:sp>
        <p:sp>
          <p:nvSpPr>
            <p:cNvPr id="78" name="Graphic 76">
              <a:extLst>
                <a:ext uri="{FF2B5EF4-FFF2-40B4-BE49-F238E27FC236}">
                  <a16:creationId xmlns:a16="http://schemas.microsoft.com/office/drawing/2014/main" id="{B9AF7615-6F74-8CB9-EAF9-8FCBFFCB5FD6}"/>
                </a:ext>
              </a:extLst>
            </p:cNvPr>
            <p:cNvSpPr/>
            <p:nvPr/>
          </p:nvSpPr>
          <p:spPr>
            <a:xfrm>
              <a:off x="7390375" y="2049835"/>
              <a:ext cx="378025" cy="417778"/>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solidFill>
              <a:srgbClr val="007864"/>
            </a:solidFill>
            <a:ln w="38100">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ysClr val="windowText" lastClr="000000"/>
                </a:solidFill>
                <a:effectLst/>
                <a:uLnTx/>
                <a:uFillTx/>
                <a:latin typeface="Aptos" panose="020B0004020202020204" pitchFamily="34" charset="0"/>
                <a:cs typeface="Segoe UI" pitchFamily="34" charset="0"/>
              </a:endParaRPr>
            </a:p>
          </p:txBody>
        </p:sp>
      </p:grpSp>
      <p:grpSp>
        <p:nvGrpSpPr>
          <p:cNvPr id="87" name="Group 86">
            <a:extLst>
              <a:ext uri="{FF2B5EF4-FFF2-40B4-BE49-F238E27FC236}">
                <a16:creationId xmlns:a16="http://schemas.microsoft.com/office/drawing/2014/main" id="{01F664D2-BD91-6551-9909-C1A05705E74C}"/>
              </a:ext>
            </a:extLst>
          </p:cNvPr>
          <p:cNvGrpSpPr/>
          <p:nvPr/>
        </p:nvGrpSpPr>
        <p:grpSpPr>
          <a:xfrm>
            <a:off x="1713894" y="3531871"/>
            <a:ext cx="2833845" cy="1823084"/>
            <a:chOff x="1713894" y="3800476"/>
            <a:chExt cx="2833845" cy="1823084"/>
          </a:xfrm>
          <a:solidFill>
            <a:srgbClr val="FFFFFF"/>
          </a:solidFill>
        </p:grpSpPr>
        <p:sp>
          <p:nvSpPr>
            <p:cNvPr id="9" name="Rounded Rectangle 3">
              <a:extLst>
                <a:ext uri="{FF2B5EF4-FFF2-40B4-BE49-F238E27FC236}">
                  <a16:creationId xmlns:a16="http://schemas.microsoft.com/office/drawing/2014/main" id="{551A409A-7EC6-7117-554C-639DF252A1A9}"/>
                </a:ext>
                <a:ext uri="{C183D7F6-B498-43B3-948B-1728B52AA6E4}">
                  <adec:decorative xmlns:adec="http://schemas.microsoft.com/office/drawing/2017/decorative" val="1"/>
                </a:ext>
              </a:extLst>
            </p:cNvPr>
            <p:cNvSpPr>
              <a:spLocks/>
            </p:cNvSpPr>
            <p:nvPr/>
          </p:nvSpPr>
          <p:spPr bwMode="auto">
            <a:xfrm>
              <a:off x="1713894" y="3800476"/>
              <a:ext cx="2833845" cy="1823084"/>
            </a:xfrm>
            <a:prstGeom prst="roundRect">
              <a:avLst>
                <a:gd name="adj" fmla="val 6528"/>
              </a:avLst>
            </a:prstGeom>
            <a:grpFill/>
            <a:ln w="28575">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40" name="TextBox 39">
              <a:extLst>
                <a:ext uri="{FF2B5EF4-FFF2-40B4-BE49-F238E27FC236}">
                  <a16:creationId xmlns:a16="http://schemas.microsoft.com/office/drawing/2014/main" id="{7975950E-9EB3-76E3-D9E9-516CB7102732}"/>
                </a:ext>
              </a:extLst>
            </p:cNvPr>
            <p:cNvSpPr txBox="1"/>
            <p:nvPr/>
          </p:nvSpPr>
          <p:spPr>
            <a:xfrm>
              <a:off x="2068817" y="4551565"/>
              <a:ext cx="2123998" cy="646331"/>
            </a:xfrm>
            <a:prstGeom prst="rect">
              <a:avLst/>
            </a:prstGeom>
            <a:grpFill/>
            <a:ln>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Real-time Recommendations</a:t>
              </a:r>
            </a:p>
          </p:txBody>
        </p:sp>
        <p:sp>
          <p:nvSpPr>
            <p:cNvPr id="80" name="Graphic 78">
              <a:extLst>
                <a:ext uri="{FF2B5EF4-FFF2-40B4-BE49-F238E27FC236}">
                  <a16:creationId xmlns:a16="http://schemas.microsoft.com/office/drawing/2014/main" id="{5E7D5A13-CB52-8F50-8C38-EE7247047C5F}"/>
                </a:ext>
              </a:extLst>
            </p:cNvPr>
            <p:cNvSpPr/>
            <p:nvPr/>
          </p:nvSpPr>
          <p:spPr>
            <a:xfrm>
              <a:off x="2961789" y="3994091"/>
              <a:ext cx="338055" cy="397035"/>
            </a:xfrm>
            <a:custGeom>
              <a:avLst/>
              <a:gdLst>
                <a:gd name="connsiteX0" fmla="*/ 273017 w 406295"/>
                <a:gd name="connsiteY0" fmla="*/ 180257 h 477181"/>
                <a:gd name="connsiteX1" fmla="*/ 288630 w 406295"/>
                <a:gd name="connsiteY1" fmla="*/ 95704 h 477181"/>
                <a:gd name="connsiteX2" fmla="*/ 232306 w 406295"/>
                <a:gd name="connsiteY2" fmla="*/ 0 h 477181"/>
                <a:gd name="connsiteX3" fmla="*/ 199932 w 406295"/>
                <a:gd name="connsiteY3" fmla="*/ 39359 h 477181"/>
                <a:gd name="connsiteX4" fmla="*/ 195088 w 406295"/>
                <a:gd name="connsiteY4" fmla="*/ 57855 h 477181"/>
                <a:gd name="connsiteX5" fmla="*/ 183215 w 406295"/>
                <a:gd name="connsiteY5" fmla="*/ 99106 h 477181"/>
                <a:gd name="connsiteX6" fmla="*/ 182539 w 406295"/>
                <a:gd name="connsiteY6" fmla="*/ 100571 h 477181"/>
                <a:gd name="connsiteX7" fmla="*/ 117970 w 406295"/>
                <a:gd name="connsiteY7" fmla="*/ 201637 h 477181"/>
                <a:gd name="connsiteX8" fmla="*/ 53649 w 406295"/>
                <a:gd name="connsiteY8" fmla="*/ 254063 h 477181"/>
                <a:gd name="connsiteX9" fmla="*/ 25330 w 406295"/>
                <a:gd name="connsiteY9" fmla="*/ 264899 h 477181"/>
                <a:gd name="connsiteX10" fmla="*/ 728 w 406295"/>
                <a:gd name="connsiteY10" fmla="*/ 309237 h 477181"/>
                <a:gd name="connsiteX11" fmla="*/ 16183 w 406295"/>
                <a:gd name="connsiteY11" fmla="*/ 388946 h 477181"/>
                <a:gd name="connsiteX12" fmla="*/ 53874 w 406295"/>
                <a:gd name="connsiteY12" fmla="*/ 428530 h 477181"/>
                <a:gd name="connsiteX13" fmla="*/ 239741 w 406295"/>
                <a:gd name="connsiteY13" fmla="*/ 474084 h 477181"/>
                <a:gd name="connsiteX14" fmla="*/ 368901 w 406295"/>
                <a:gd name="connsiteY14" fmla="*/ 396583 h 477181"/>
                <a:gd name="connsiteX15" fmla="*/ 404363 w 406295"/>
                <a:gd name="connsiteY15" fmla="*/ 257510 h 477181"/>
                <a:gd name="connsiteX16" fmla="*/ 359622 w 406295"/>
                <a:gd name="connsiteY16" fmla="*/ 182175 h 477181"/>
                <a:gd name="connsiteX17" fmla="*/ 344322 w 406295"/>
                <a:gd name="connsiteY17" fmla="*/ 180257 h 477181"/>
                <a:gd name="connsiteX18" fmla="*/ 273017 w 406295"/>
                <a:gd name="connsiteY18" fmla="*/ 180257 h 47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295" h="477181">
                  <a:moveTo>
                    <a:pt x="273017" y="180257"/>
                  </a:moveTo>
                  <a:cubicBezTo>
                    <a:pt x="283380" y="148108"/>
                    <a:pt x="288630" y="119968"/>
                    <a:pt x="288630" y="95704"/>
                  </a:cubicBezTo>
                  <a:cubicBezTo>
                    <a:pt x="288630" y="41657"/>
                    <a:pt x="267475" y="0"/>
                    <a:pt x="232306" y="0"/>
                  </a:cubicBezTo>
                  <a:cubicBezTo>
                    <a:pt x="213224" y="0"/>
                    <a:pt x="207321" y="11377"/>
                    <a:pt x="199932" y="39359"/>
                  </a:cubicBezTo>
                  <a:cubicBezTo>
                    <a:pt x="200315" y="37894"/>
                    <a:pt x="196259" y="53642"/>
                    <a:pt x="195088" y="57855"/>
                  </a:cubicBezTo>
                  <a:cubicBezTo>
                    <a:pt x="192813" y="65966"/>
                    <a:pt x="188847" y="79709"/>
                    <a:pt x="183215" y="99106"/>
                  </a:cubicBezTo>
                  <a:cubicBezTo>
                    <a:pt x="183062" y="99625"/>
                    <a:pt x="182834" y="100118"/>
                    <a:pt x="182539" y="100571"/>
                  </a:cubicBezTo>
                  <a:lnTo>
                    <a:pt x="117970" y="201637"/>
                  </a:lnTo>
                  <a:cubicBezTo>
                    <a:pt x="102692" y="225545"/>
                    <a:pt x="80147" y="243920"/>
                    <a:pt x="53649" y="254063"/>
                  </a:cubicBezTo>
                  <a:lnTo>
                    <a:pt x="25330" y="264899"/>
                  </a:lnTo>
                  <a:cubicBezTo>
                    <a:pt x="7453" y="271746"/>
                    <a:pt x="-2923" y="290445"/>
                    <a:pt x="728" y="309237"/>
                  </a:cubicBezTo>
                  <a:lnTo>
                    <a:pt x="16183" y="388946"/>
                  </a:lnTo>
                  <a:cubicBezTo>
                    <a:pt x="19948" y="408364"/>
                    <a:pt x="34664" y="423819"/>
                    <a:pt x="53874" y="428530"/>
                  </a:cubicBezTo>
                  <a:lnTo>
                    <a:pt x="239741" y="474084"/>
                  </a:lnTo>
                  <a:cubicBezTo>
                    <a:pt x="296765" y="488054"/>
                    <a:pt x="354397" y="453472"/>
                    <a:pt x="368901" y="396583"/>
                  </a:cubicBezTo>
                  <a:lnTo>
                    <a:pt x="404363" y="257510"/>
                  </a:lnTo>
                  <a:cubicBezTo>
                    <a:pt x="412811" y="224351"/>
                    <a:pt x="392780" y="190623"/>
                    <a:pt x="359622" y="182175"/>
                  </a:cubicBezTo>
                  <a:cubicBezTo>
                    <a:pt x="354622" y="180901"/>
                    <a:pt x="349481" y="180257"/>
                    <a:pt x="344322" y="180257"/>
                  </a:cubicBezTo>
                  <a:lnTo>
                    <a:pt x="273017" y="180257"/>
                  </a:lnTo>
                  <a:close/>
                </a:path>
              </a:pathLst>
            </a:custGeom>
            <a:solidFill>
              <a:srgbClr val="007864"/>
            </a:solid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ysClr val="windowText" lastClr="000000"/>
                </a:solidFill>
                <a:effectLst/>
                <a:uLnTx/>
                <a:uFillTx/>
                <a:latin typeface="Aptos" panose="020B0004020202020204" pitchFamily="34" charset="0"/>
                <a:cs typeface="Segoe UI" pitchFamily="34" charset="0"/>
              </a:endParaRPr>
            </a:p>
          </p:txBody>
        </p:sp>
      </p:grpSp>
      <p:grpSp>
        <p:nvGrpSpPr>
          <p:cNvPr id="86" name="Group 85">
            <a:extLst>
              <a:ext uri="{FF2B5EF4-FFF2-40B4-BE49-F238E27FC236}">
                <a16:creationId xmlns:a16="http://schemas.microsoft.com/office/drawing/2014/main" id="{14D08596-381B-CE0C-BA2B-B94D1B6D3C97}"/>
              </a:ext>
            </a:extLst>
          </p:cNvPr>
          <p:cNvGrpSpPr/>
          <p:nvPr/>
        </p:nvGrpSpPr>
        <p:grpSpPr>
          <a:xfrm>
            <a:off x="4680666" y="3531871"/>
            <a:ext cx="2833845" cy="1823084"/>
            <a:chOff x="4680666" y="3800476"/>
            <a:chExt cx="2833845" cy="1823084"/>
          </a:xfrm>
          <a:solidFill>
            <a:srgbClr val="FFFFFF"/>
          </a:solidFill>
        </p:grpSpPr>
        <p:sp>
          <p:nvSpPr>
            <p:cNvPr id="11" name="Rounded Rectangle 3">
              <a:extLst>
                <a:ext uri="{FF2B5EF4-FFF2-40B4-BE49-F238E27FC236}">
                  <a16:creationId xmlns:a16="http://schemas.microsoft.com/office/drawing/2014/main" id="{D6F38BE8-894D-B9B0-9DF5-6DA9799E0445}"/>
                </a:ext>
                <a:ext uri="{C183D7F6-B498-43B3-948B-1728B52AA6E4}">
                  <adec:decorative xmlns:adec="http://schemas.microsoft.com/office/drawing/2017/decorative" val="1"/>
                </a:ext>
              </a:extLst>
            </p:cNvPr>
            <p:cNvSpPr>
              <a:spLocks/>
            </p:cNvSpPr>
            <p:nvPr/>
          </p:nvSpPr>
          <p:spPr bwMode="auto">
            <a:xfrm>
              <a:off x="4680666" y="3800476"/>
              <a:ext cx="2833845" cy="1823084"/>
            </a:xfrm>
            <a:prstGeom prst="roundRect">
              <a:avLst>
                <a:gd name="adj" fmla="val 6528"/>
              </a:avLst>
            </a:prstGeom>
            <a:grpFill/>
            <a:ln w="28575">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41" name="TextBox 40">
              <a:extLst>
                <a:ext uri="{FF2B5EF4-FFF2-40B4-BE49-F238E27FC236}">
                  <a16:creationId xmlns:a16="http://schemas.microsoft.com/office/drawing/2014/main" id="{8884E6DA-791D-AEC0-0DAC-DCC19811A9F7}"/>
                </a:ext>
              </a:extLst>
            </p:cNvPr>
            <p:cNvSpPr txBox="1"/>
            <p:nvPr/>
          </p:nvSpPr>
          <p:spPr>
            <a:xfrm>
              <a:off x="4902662" y="4551565"/>
              <a:ext cx="2389852" cy="646331"/>
            </a:xfrm>
            <a:prstGeom prst="rect">
              <a:avLst/>
            </a:prstGeom>
            <a:grpFill/>
            <a:ln>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Anomaly Detection</a:t>
              </a:r>
            </a:p>
          </p:txBody>
        </p:sp>
        <p:sp>
          <p:nvSpPr>
            <p:cNvPr id="82" name="Graphic 80">
              <a:extLst>
                <a:ext uri="{FF2B5EF4-FFF2-40B4-BE49-F238E27FC236}">
                  <a16:creationId xmlns:a16="http://schemas.microsoft.com/office/drawing/2014/main" id="{DB4D3191-FF47-44DC-5A37-1979A3CC712B}"/>
                </a:ext>
              </a:extLst>
            </p:cNvPr>
            <p:cNvSpPr/>
            <p:nvPr/>
          </p:nvSpPr>
          <p:spPr>
            <a:xfrm>
              <a:off x="5898076" y="4009593"/>
              <a:ext cx="395847" cy="366029"/>
            </a:xfrm>
            <a:custGeom>
              <a:avLst/>
              <a:gdLst>
                <a:gd name="connsiteX0" fmla="*/ 176361 w 395847"/>
                <a:gd name="connsiteY0" fmla="*/ 5574 h 366029"/>
                <a:gd name="connsiteX1" fmla="*/ 235194 w 395847"/>
                <a:gd name="connsiteY1" fmla="*/ 20209 h 366029"/>
                <a:gd name="connsiteX2" fmla="*/ 236836 w 395847"/>
                <a:gd name="connsiteY2" fmla="*/ 22938 h 366029"/>
                <a:gd name="connsiteX3" fmla="*/ 390277 w 395847"/>
                <a:gd name="connsiteY3" fmla="*/ 299978 h 366029"/>
                <a:gd name="connsiteX4" fmla="*/ 372886 w 395847"/>
                <a:gd name="connsiteY4" fmla="*/ 360452 h 366029"/>
                <a:gd name="connsiteX5" fmla="*/ 354403 w 395847"/>
                <a:gd name="connsiteY5" fmla="*/ 365911 h 366029"/>
                <a:gd name="connsiteX6" fmla="*/ 351358 w 395847"/>
                <a:gd name="connsiteY6" fmla="*/ 366029 h 366029"/>
                <a:gd name="connsiteX7" fmla="*/ 44516 w 395847"/>
                <a:gd name="connsiteY7" fmla="*/ 366029 h 366029"/>
                <a:gd name="connsiteX8" fmla="*/ 0 w 395847"/>
                <a:gd name="connsiteY8" fmla="*/ 321553 h 366029"/>
                <a:gd name="connsiteX9" fmla="*/ 4133 w 395847"/>
                <a:gd name="connsiteY9" fmla="*/ 302806 h 366029"/>
                <a:gd name="connsiteX10" fmla="*/ 5557 w 395847"/>
                <a:gd name="connsiteY10" fmla="*/ 299978 h 366029"/>
                <a:gd name="connsiteX11" fmla="*/ 158978 w 395847"/>
                <a:gd name="connsiteY11" fmla="*/ 22938 h 366029"/>
                <a:gd name="connsiteX12" fmla="*/ 176361 w 395847"/>
                <a:gd name="connsiteY12" fmla="*/ 5574 h 366029"/>
                <a:gd name="connsiteX13" fmla="*/ 197937 w 395847"/>
                <a:gd name="connsiteY13" fmla="*/ 267011 h 366029"/>
                <a:gd name="connsiteX14" fmla="*/ 177566 w 395847"/>
                <a:gd name="connsiteY14" fmla="*/ 286133 h 366029"/>
                <a:gd name="connsiteX15" fmla="*/ 196687 w 395847"/>
                <a:gd name="connsiteY15" fmla="*/ 306504 h 366029"/>
                <a:gd name="connsiteX16" fmla="*/ 197937 w 395847"/>
                <a:gd name="connsiteY16" fmla="*/ 306504 h 366029"/>
                <a:gd name="connsiteX17" fmla="*/ 217058 w 395847"/>
                <a:gd name="connsiteY17" fmla="*/ 286133 h 366029"/>
                <a:gd name="connsiteX18" fmla="*/ 197937 w 395847"/>
                <a:gd name="connsiteY18" fmla="*/ 267011 h 366029"/>
                <a:gd name="connsiteX19" fmla="*/ 197897 w 395847"/>
                <a:gd name="connsiteY19" fmla="*/ 108725 h 366029"/>
                <a:gd name="connsiteX20" fmla="*/ 178260 w 395847"/>
                <a:gd name="connsiteY20" fmla="*/ 126207 h 366029"/>
                <a:gd name="connsiteX21" fmla="*/ 178161 w 395847"/>
                <a:gd name="connsiteY21" fmla="*/ 128501 h 366029"/>
                <a:gd name="connsiteX22" fmla="*/ 178161 w 395847"/>
                <a:gd name="connsiteY22" fmla="*/ 227420 h 366029"/>
                <a:gd name="connsiteX23" fmla="*/ 178299 w 395847"/>
                <a:gd name="connsiteY23" fmla="*/ 229734 h 366029"/>
                <a:gd name="connsiteX24" fmla="*/ 200197 w 395847"/>
                <a:gd name="connsiteY24" fmla="*/ 247131 h 366029"/>
                <a:gd name="connsiteX25" fmla="*/ 217594 w 395847"/>
                <a:gd name="connsiteY25" fmla="*/ 229734 h 366029"/>
                <a:gd name="connsiteX26" fmla="*/ 217713 w 395847"/>
                <a:gd name="connsiteY26" fmla="*/ 227420 h 366029"/>
                <a:gd name="connsiteX27" fmla="*/ 217713 w 395847"/>
                <a:gd name="connsiteY27" fmla="*/ 128501 h 366029"/>
                <a:gd name="connsiteX28" fmla="*/ 217574 w 395847"/>
                <a:gd name="connsiteY28" fmla="*/ 126187 h 366029"/>
                <a:gd name="connsiteX29" fmla="*/ 197917 w 395847"/>
                <a:gd name="connsiteY29" fmla="*/ 108725 h 36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5847" h="366029">
                  <a:moveTo>
                    <a:pt x="176361" y="5574"/>
                  </a:moveTo>
                  <a:cubicBezTo>
                    <a:pt x="196776" y="-5729"/>
                    <a:pt x="222455" y="658"/>
                    <a:pt x="235194" y="20209"/>
                  </a:cubicBezTo>
                  <a:lnTo>
                    <a:pt x="236836" y="22938"/>
                  </a:lnTo>
                  <a:lnTo>
                    <a:pt x="390277" y="299978"/>
                  </a:lnTo>
                  <a:cubicBezTo>
                    <a:pt x="402174" y="321480"/>
                    <a:pt x="394388" y="348555"/>
                    <a:pt x="372886" y="360452"/>
                  </a:cubicBezTo>
                  <a:cubicBezTo>
                    <a:pt x="367198" y="363601"/>
                    <a:pt x="360890" y="365464"/>
                    <a:pt x="354403" y="365911"/>
                  </a:cubicBezTo>
                  <a:lnTo>
                    <a:pt x="351358" y="366029"/>
                  </a:lnTo>
                  <a:lnTo>
                    <a:pt x="44516" y="366029"/>
                  </a:lnTo>
                  <a:cubicBezTo>
                    <a:pt x="19941" y="366041"/>
                    <a:pt x="11" y="346127"/>
                    <a:pt x="0" y="321553"/>
                  </a:cubicBezTo>
                  <a:cubicBezTo>
                    <a:pt x="-3" y="315079"/>
                    <a:pt x="1408" y="308679"/>
                    <a:pt x="4133" y="302806"/>
                  </a:cubicBezTo>
                  <a:lnTo>
                    <a:pt x="5557" y="299978"/>
                  </a:lnTo>
                  <a:lnTo>
                    <a:pt x="158978" y="22938"/>
                  </a:lnTo>
                  <a:cubicBezTo>
                    <a:pt x="163028" y="15633"/>
                    <a:pt x="169052" y="9616"/>
                    <a:pt x="176361" y="5574"/>
                  </a:cubicBezTo>
                  <a:close/>
                  <a:moveTo>
                    <a:pt x="197937" y="267011"/>
                  </a:moveTo>
                  <a:cubicBezTo>
                    <a:pt x="187030" y="266665"/>
                    <a:pt x="177912" y="275226"/>
                    <a:pt x="177566" y="286133"/>
                  </a:cubicBezTo>
                  <a:cubicBezTo>
                    <a:pt x="177220" y="297039"/>
                    <a:pt x="185781" y="306158"/>
                    <a:pt x="196687" y="306504"/>
                  </a:cubicBezTo>
                  <a:cubicBezTo>
                    <a:pt x="197104" y="306518"/>
                    <a:pt x="197519" y="306518"/>
                    <a:pt x="197937" y="306504"/>
                  </a:cubicBezTo>
                  <a:cubicBezTo>
                    <a:pt x="208843" y="306158"/>
                    <a:pt x="217404" y="297039"/>
                    <a:pt x="217058" y="286133"/>
                  </a:cubicBezTo>
                  <a:cubicBezTo>
                    <a:pt x="216728" y="275713"/>
                    <a:pt x="208357" y="267342"/>
                    <a:pt x="197937" y="267011"/>
                  </a:cubicBezTo>
                  <a:close/>
                  <a:moveTo>
                    <a:pt x="197897" y="108725"/>
                  </a:moveTo>
                  <a:cubicBezTo>
                    <a:pt x="187865" y="108728"/>
                    <a:pt x="179423" y="116242"/>
                    <a:pt x="178260" y="126207"/>
                  </a:cubicBezTo>
                  <a:lnTo>
                    <a:pt x="178161" y="128501"/>
                  </a:lnTo>
                  <a:lnTo>
                    <a:pt x="178161" y="227420"/>
                  </a:lnTo>
                  <a:lnTo>
                    <a:pt x="178299" y="229734"/>
                  </a:lnTo>
                  <a:cubicBezTo>
                    <a:pt x="179543" y="240585"/>
                    <a:pt x="189346" y="248373"/>
                    <a:pt x="200197" y="247131"/>
                  </a:cubicBezTo>
                  <a:cubicBezTo>
                    <a:pt x="209338" y="246083"/>
                    <a:pt x="216548" y="238872"/>
                    <a:pt x="217594" y="229734"/>
                  </a:cubicBezTo>
                  <a:lnTo>
                    <a:pt x="217713" y="227420"/>
                  </a:lnTo>
                  <a:lnTo>
                    <a:pt x="217713" y="128501"/>
                  </a:lnTo>
                  <a:lnTo>
                    <a:pt x="217574" y="126187"/>
                  </a:lnTo>
                  <a:cubicBezTo>
                    <a:pt x="216400" y="116223"/>
                    <a:pt x="207951" y="108717"/>
                    <a:pt x="197917" y="108725"/>
                  </a:cubicBezTo>
                  <a:close/>
                </a:path>
              </a:pathLst>
            </a:custGeom>
            <a:solidFill>
              <a:srgbClr val="007864"/>
            </a:solidFill>
            <a:ln>
              <a:noFill/>
            </a:ln>
            <a:effectLst>
              <a:outerShdw blurRad="63500" dist="127000" dir="2700000" algn="tl" rotWithShape="0">
                <a:srgbClr val="000000">
                  <a:alpha val="49804"/>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endParaRPr>
            </a:p>
          </p:txBody>
        </p:sp>
      </p:grpSp>
      <p:grpSp>
        <p:nvGrpSpPr>
          <p:cNvPr id="85" name="Group 84">
            <a:extLst>
              <a:ext uri="{FF2B5EF4-FFF2-40B4-BE49-F238E27FC236}">
                <a16:creationId xmlns:a16="http://schemas.microsoft.com/office/drawing/2014/main" id="{8973303E-0A54-FD02-96FA-E67F8DE934BB}"/>
              </a:ext>
            </a:extLst>
          </p:cNvPr>
          <p:cNvGrpSpPr/>
          <p:nvPr/>
        </p:nvGrpSpPr>
        <p:grpSpPr>
          <a:xfrm>
            <a:off x="7647438" y="3531871"/>
            <a:ext cx="2833845" cy="1823084"/>
            <a:chOff x="7647438" y="3800476"/>
            <a:chExt cx="2833845" cy="1823084"/>
          </a:xfrm>
          <a:solidFill>
            <a:srgbClr val="FFFFFF"/>
          </a:solidFill>
        </p:grpSpPr>
        <p:sp>
          <p:nvSpPr>
            <p:cNvPr id="12" name="Rounded Rectangle 3">
              <a:extLst>
                <a:ext uri="{FF2B5EF4-FFF2-40B4-BE49-F238E27FC236}">
                  <a16:creationId xmlns:a16="http://schemas.microsoft.com/office/drawing/2014/main" id="{E31361B5-AABB-37E3-636F-9F96C56C9FEA}"/>
                </a:ext>
                <a:ext uri="{C183D7F6-B498-43B3-948B-1728B52AA6E4}">
                  <adec:decorative xmlns:adec="http://schemas.microsoft.com/office/drawing/2017/decorative" val="1"/>
                </a:ext>
              </a:extLst>
            </p:cNvPr>
            <p:cNvSpPr>
              <a:spLocks/>
            </p:cNvSpPr>
            <p:nvPr/>
          </p:nvSpPr>
          <p:spPr bwMode="auto">
            <a:xfrm>
              <a:off x="7647438" y="3800476"/>
              <a:ext cx="2833845" cy="1823084"/>
            </a:xfrm>
            <a:prstGeom prst="roundRect">
              <a:avLst>
                <a:gd name="adj" fmla="val 6528"/>
              </a:avLst>
            </a:prstGeom>
            <a:grpFill/>
            <a:ln w="28575">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42" name="TextBox 41">
              <a:extLst>
                <a:ext uri="{FF2B5EF4-FFF2-40B4-BE49-F238E27FC236}">
                  <a16:creationId xmlns:a16="http://schemas.microsoft.com/office/drawing/2014/main" id="{B6309AE8-0AA9-4219-2C25-3B4366F253C7}"/>
                </a:ext>
              </a:extLst>
            </p:cNvPr>
            <p:cNvSpPr txBox="1"/>
            <p:nvPr/>
          </p:nvSpPr>
          <p:spPr>
            <a:xfrm>
              <a:off x="8157898" y="4551565"/>
              <a:ext cx="1812924" cy="646331"/>
            </a:xfrm>
            <a:prstGeom prst="rect">
              <a:avLst/>
            </a:prstGeom>
            <a:grpFill/>
            <a:ln>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Multi-Agent</a:t>
              </a:r>
              <a:b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br>
              <a:r>
                <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rPr>
                <a:t>AI</a:t>
              </a:r>
            </a:p>
          </p:txBody>
        </p:sp>
        <p:sp>
          <p:nvSpPr>
            <p:cNvPr id="84" name="Graphic 82">
              <a:extLst>
                <a:ext uri="{FF2B5EF4-FFF2-40B4-BE49-F238E27FC236}">
                  <a16:creationId xmlns:a16="http://schemas.microsoft.com/office/drawing/2014/main" id="{F04AA7A8-952D-FBB4-0920-5321A82C5AB6}"/>
                </a:ext>
              </a:extLst>
            </p:cNvPr>
            <p:cNvSpPr/>
            <p:nvPr/>
          </p:nvSpPr>
          <p:spPr>
            <a:xfrm>
              <a:off x="8912190" y="4032171"/>
              <a:ext cx="372074" cy="372127"/>
            </a:xfrm>
            <a:custGeom>
              <a:avLst/>
              <a:gdLst>
                <a:gd name="connsiteX0" fmla="*/ 274613 w 372074"/>
                <a:gd name="connsiteY0" fmla="*/ 177204 h 372127"/>
                <a:gd name="connsiteX1" fmla="*/ 372075 w 372074"/>
                <a:gd name="connsiteY1" fmla="*/ 274666 h 372127"/>
                <a:gd name="connsiteX2" fmla="*/ 274613 w 372074"/>
                <a:gd name="connsiteY2" fmla="*/ 372128 h 372127"/>
                <a:gd name="connsiteX3" fmla="*/ 177151 w 372074"/>
                <a:gd name="connsiteY3" fmla="*/ 274666 h 372127"/>
                <a:gd name="connsiteX4" fmla="*/ 274613 w 372074"/>
                <a:gd name="connsiteY4" fmla="*/ 177204 h 372127"/>
                <a:gd name="connsiteX5" fmla="*/ 177540 w 372074"/>
                <a:gd name="connsiteY5" fmla="*/ 212645 h 372127"/>
                <a:gd name="connsiteX6" fmla="*/ 159430 w 372074"/>
                <a:gd name="connsiteY6" fmla="*/ 274666 h 372127"/>
                <a:gd name="connsiteX7" fmla="*/ 188084 w 372074"/>
                <a:gd name="connsiteY7" fmla="*/ 350704 h 372127"/>
                <a:gd name="connsiteX8" fmla="*/ 141710 w 372074"/>
                <a:gd name="connsiteY8" fmla="*/ 354425 h 372127"/>
                <a:gd name="connsiteX9" fmla="*/ 23143 w 372074"/>
                <a:gd name="connsiteY9" fmla="*/ 318984 h 372127"/>
                <a:gd name="connsiteX10" fmla="*/ 0 w 372074"/>
                <a:gd name="connsiteY10" fmla="*/ 268605 h 372127"/>
                <a:gd name="connsiteX11" fmla="*/ 0 w 372074"/>
                <a:gd name="connsiteY11" fmla="*/ 252515 h 372127"/>
                <a:gd name="connsiteX12" fmla="*/ 39871 w 372074"/>
                <a:gd name="connsiteY12" fmla="*/ 212645 h 372127"/>
                <a:gd name="connsiteX13" fmla="*/ 177558 w 372074"/>
                <a:gd name="connsiteY13" fmla="*/ 212645 h 372127"/>
                <a:gd name="connsiteX14" fmla="*/ 274613 w 372074"/>
                <a:gd name="connsiteY14" fmla="*/ 212645 h 372127"/>
                <a:gd name="connsiteX15" fmla="*/ 273018 w 372074"/>
                <a:gd name="connsiteY15" fmla="*/ 212786 h 372127"/>
                <a:gd name="connsiteX16" fmla="*/ 265894 w 372074"/>
                <a:gd name="connsiteY16" fmla="*/ 219910 h 372127"/>
                <a:gd name="connsiteX17" fmla="*/ 265752 w 372074"/>
                <a:gd name="connsiteY17" fmla="*/ 221505 h 372127"/>
                <a:gd name="connsiteX18" fmla="*/ 265752 w 372074"/>
                <a:gd name="connsiteY18" fmla="*/ 265806 h 372127"/>
                <a:gd name="connsiteX19" fmla="*/ 221416 w 372074"/>
                <a:gd name="connsiteY19" fmla="*/ 265806 h 372127"/>
                <a:gd name="connsiteX20" fmla="*/ 219821 w 372074"/>
                <a:gd name="connsiteY20" fmla="*/ 265965 h 372127"/>
                <a:gd name="connsiteX21" fmla="*/ 212698 w 372074"/>
                <a:gd name="connsiteY21" fmla="*/ 273089 h 372127"/>
                <a:gd name="connsiteX22" fmla="*/ 212556 w 372074"/>
                <a:gd name="connsiteY22" fmla="*/ 274684 h 372127"/>
                <a:gd name="connsiteX23" fmla="*/ 212698 w 372074"/>
                <a:gd name="connsiteY23" fmla="*/ 276278 h 372127"/>
                <a:gd name="connsiteX24" fmla="*/ 219821 w 372074"/>
                <a:gd name="connsiteY24" fmla="*/ 283384 h 372127"/>
                <a:gd name="connsiteX25" fmla="*/ 221416 w 372074"/>
                <a:gd name="connsiteY25" fmla="*/ 283526 h 372127"/>
                <a:gd name="connsiteX26" fmla="*/ 265752 w 372074"/>
                <a:gd name="connsiteY26" fmla="*/ 283526 h 372127"/>
                <a:gd name="connsiteX27" fmla="*/ 265770 w 372074"/>
                <a:gd name="connsiteY27" fmla="*/ 327898 h 372127"/>
                <a:gd name="connsiteX28" fmla="*/ 265912 w 372074"/>
                <a:gd name="connsiteY28" fmla="*/ 329493 h 372127"/>
                <a:gd name="connsiteX29" fmla="*/ 273036 w 372074"/>
                <a:gd name="connsiteY29" fmla="*/ 336616 h 372127"/>
                <a:gd name="connsiteX30" fmla="*/ 274630 w 372074"/>
                <a:gd name="connsiteY30" fmla="*/ 336758 h 372127"/>
                <a:gd name="connsiteX31" fmla="*/ 276225 w 372074"/>
                <a:gd name="connsiteY31" fmla="*/ 336616 h 372127"/>
                <a:gd name="connsiteX32" fmla="*/ 283349 w 372074"/>
                <a:gd name="connsiteY32" fmla="*/ 329493 h 372127"/>
                <a:gd name="connsiteX33" fmla="*/ 283491 w 372074"/>
                <a:gd name="connsiteY33" fmla="*/ 327898 h 372127"/>
                <a:gd name="connsiteX34" fmla="*/ 283491 w 372074"/>
                <a:gd name="connsiteY34" fmla="*/ 283526 h 372127"/>
                <a:gd name="connsiteX35" fmla="*/ 327845 w 372074"/>
                <a:gd name="connsiteY35" fmla="*/ 283526 h 372127"/>
                <a:gd name="connsiteX36" fmla="*/ 329440 w 372074"/>
                <a:gd name="connsiteY36" fmla="*/ 283384 h 372127"/>
                <a:gd name="connsiteX37" fmla="*/ 336563 w 372074"/>
                <a:gd name="connsiteY37" fmla="*/ 276261 h 372127"/>
                <a:gd name="connsiteX38" fmla="*/ 336705 w 372074"/>
                <a:gd name="connsiteY38" fmla="*/ 274666 h 372127"/>
                <a:gd name="connsiteX39" fmla="*/ 336563 w 372074"/>
                <a:gd name="connsiteY39" fmla="*/ 273071 h 372127"/>
                <a:gd name="connsiteX40" fmla="*/ 329440 w 372074"/>
                <a:gd name="connsiteY40" fmla="*/ 265965 h 372127"/>
                <a:gd name="connsiteX41" fmla="*/ 327845 w 372074"/>
                <a:gd name="connsiteY41" fmla="*/ 265806 h 372127"/>
                <a:gd name="connsiteX42" fmla="*/ 283473 w 372074"/>
                <a:gd name="connsiteY42" fmla="*/ 265806 h 372127"/>
                <a:gd name="connsiteX43" fmla="*/ 283473 w 372074"/>
                <a:gd name="connsiteY43" fmla="*/ 221505 h 372127"/>
                <a:gd name="connsiteX44" fmla="*/ 283349 w 372074"/>
                <a:gd name="connsiteY44" fmla="*/ 219910 h 372127"/>
                <a:gd name="connsiteX45" fmla="*/ 276225 w 372074"/>
                <a:gd name="connsiteY45" fmla="*/ 212786 h 372127"/>
                <a:gd name="connsiteX46" fmla="*/ 274613 w 372074"/>
                <a:gd name="connsiteY46" fmla="*/ 212645 h 372127"/>
                <a:gd name="connsiteX47" fmla="*/ 141710 w 372074"/>
                <a:gd name="connsiteY47" fmla="*/ 0 h 372127"/>
                <a:gd name="connsiteX48" fmla="*/ 154876 w 372074"/>
                <a:gd name="connsiteY48" fmla="*/ 11483 h 372127"/>
                <a:gd name="connsiteX49" fmla="*/ 155000 w 372074"/>
                <a:gd name="connsiteY49" fmla="*/ 13290 h 372127"/>
                <a:gd name="connsiteX50" fmla="*/ 155000 w 372074"/>
                <a:gd name="connsiteY50" fmla="*/ 26581 h 372127"/>
                <a:gd name="connsiteX51" fmla="*/ 217021 w 372074"/>
                <a:gd name="connsiteY51" fmla="*/ 26581 h 372127"/>
                <a:gd name="connsiteX52" fmla="*/ 256892 w 372074"/>
                <a:gd name="connsiteY52" fmla="*/ 66451 h 372127"/>
                <a:gd name="connsiteX53" fmla="*/ 256892 w 372074"/>
                <a:gd name="connsiteY53" fmla="*/ 146282 h 372127"/>
                <a:gd name="connsiteX54" fmla="*/ 253933 w 372074"/>
                <a:gd name="connsiteY54" fmla="*/ 161362 h 372127"/>
                <a:gd name="connsiteX55" fmla="*/ 200914 w 372074"/>
                <a:gd name="connsiteY55" fmla="*/ 186170 h 372127"/>
                <a:gd name="connsiteX56" fmla="*/ 66398 w 372074"/>
                <a:gd name="connsiteY56" fmla="*/ 186170 h 372127"/>
                <a:gd name="connsiteX57" fmla="*/ 26527 w 372074"/>
                <a:gd name="connsiteY57" fmla="*/ 146299 h 372127"/>
                <a:gd name="connsiteX58" fmla="*/ 26527 w 372074"/>
                <a:gd name="connsiteY58" fmla="*/ 66451 h 372127"/>
                <a:gd name="connsiteX59" fmla="*/ 66398 w 372074"/>
                <a:gd name="connsiteY59" fmla="*/ 26581 h 372127"/>
                <a:gd name="connsiteX60" fmla="*/ 128420 w 372074"/>
                <a:gd name="connsiteY60" fmla="*/ 26581 h 372127"/>
                <a:gd name="connsiteX61" fmla="*/ 128420 w 372074"/>
                <a:gd name="connsiteY61" fmla="*/ 13308 h 372127"/>
                <a:gd name="connsiteX62" fmla="*/ 138166 w 372074"/>
                <a:gd name="connsiteY62" fmla="*/ 496 h 372127"/>
                <a:gd name="connsiteX63" fmla="*/ 139902 w 372074"/>
                <a:gd name="connsiteY63" fmla="*/ 142 h 372127"/>
                <a:gd name="connsiteX64" fmla="*/ 141710 w 372074"/>
                <a:gd name="connsiteY64" fmla="*/ 0 h 372127"/>
                <a:gd name="connsiteX65" fmla="*/ 101839 w 372074"/>
                <a:gd name="connsiteY65" fmla="*/ 79742 h 372127"/>
                <a:gd name="connsiteX66" fmla="*/ 78820 w 372074"/>
                <a:gd name="connsiteY66" fmla="*/ 100989 h 372127"/>
                <a:gd name="connsiteX67" fmla="*/ 100067 w 372074"/>
                <a:gd name="connsiteY67" fmla="*/ 124007 h 372127"/>
                <a:gd name="connsiteX68" fmla="*/ 101839 w 372074"/>
                <a:gd name="connsiteY68" fmla="*/ 124007 h 372127"/>
                <a:gd name="connsiteX69" fmla="*/ 123354 w 372074"/>
                <a:gd name="connsiteY69" fmla="*/ 101239 h 372127"/>
                <a:gd name="connsiteX70" fmla="*/ 101839 w 372074"/>
                <a:gd name="connsiteY70" fmla="*/ 79724 h 372127"/>
                <a:gd name="connsiteX71" fmla="*/ 181439 w 372074"/>
                <a:gd name="connsiteY71" fmla="*/ 79742 h 372127"/>
                <a:gd name="connsiteX72" fmla="*/ 158420 w 372074"/>
                <a:gd name="connsiteY72" fmla="*/ 100989 h 372127"/>
                <a:gd name="connsiteX73" fmla="*/ 179667 w 372074"/>
                <a:gd name="connsiteY73" fmla="*/ 124007 h 372127"/>
                <a:gd name="connsiteX74" fmla="*/ 181439 w 372074"/>
                <a:gd name="connsiteY74" fmla="*/ 124007 h 372127"/>
                <a:gd name="connsiteX75" fmla="*/ 202953 w 372074"/>
                <a:gd name="connsiteY75" fmla="*/ 101239 h 372127"/>
                <a:gd name="connsiteX76" fmla="*/ 181439 w 372074"/>
                <a:gd name="connsiteY76" fmla="*/ 79724 h 37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72074" h="372127">
                  <a:moveTo>
                    <a:pt x="274613" y="177204"/>
                  </a:moveTo>
                  <a:cubicBezTo>
                    <a:pt x="328440" y="177204"/>
                    <a:pt x="372075" y="220838"/>
                    <a:pt x="372075" y="274666"/>
                  </a:cubicBezTo>
                  <a:cubicBezTo>
                    <a:pt x="372075" y="328493"/>
                    <a:pt x="328440" y="372128"/>
                    <a:pt x="274613" y="372128"/>
                  </a:cubicBezTo>
                  <a:cubicBezTo>
                    <a:pt x="220785" y="372128"/>
                    <a:pt x="177151" y="328493"/>
                    <a:pt x="177151" y="274666"/>
                  </a:cubicBezTo>
                  <a:cubicBezTo>
                    <a:pt x="177151" y="220838"/>
                    <a:pt x="220785" y="177204"/>
                    <a:pt x="274613" y="177204"/>
                  </a:cubicBezTo>
                  <a:close/>
                  <a:moveTo>
                    <a:pt x="177540" y="212645"/>
                  </a:moveTo>
                  <a:cubicBezTo>
                    <a:pt x="165682" y="231155"/>
                    <a:pt x="159397" y="252684"/>
                    <a:pt x="159430" y="274666"/>
                  </a:cubicBezTo>
                  <a:cubicBezTo>
                    <a:pt x="159430" y="303816"/>
                    <a:pt x="170240" y="330414"/>
                    <a:pt x="188084" y="350704"/>
                  </a:cubicBezTo>
                  <a:cubicBezTo>
                    <a:pt x="173872" y="353185"/>
                    <a:pt x="158402" y="354425"/>
                    <a:pt x="141710" y="354425"/>
                  </a:cubicBezTo>
                  <a:cubicBezTo>
                    <a:pt x="90498" y="354425"/>
                    <a:pt x="50840" y="342801"/>
                    <a:pt x="23143" y="318984"/>
                  </a:cubicBezTo>
                  <a:cubicBezTo>
                    <a:pt x="8457" y="306366"/>
                    <a:pt x="6" y="287969"/>
                    <a:pt x="0" y="268605"/>
                  </a:cubicBezTo>
                  <a:lnTo>
                    <a:pt x="0" y="252515"/>
                  </a:lnTo>
                  <a:cubicBezTo>
                    <a:pt x="0" y="230496"/>
                    <a:pt x="17851" y="212645"/>
                    <a:pt x="39871" y="212645"/>
                  </a:cubicBezTo>
                  <a:lnTo>
                    <a:pt x="177558" y="212645"/>
                  </a:lnTo>
                  <a:close/>
                  <a:moveTo>
                    <a:pt x="274613" y="212645"/>
                  </a:moveTo>
                  <a:lnTo>
                    <a:pt x="273018" y="212786"/>
                  </a:lnTo>
                  <a:cubicBezTo>
                    <a:pt x="269392" y="213449"/>
                    <a:pt x="266557" y="216284"/>
                    <a:pt x="265894" y="219910"/>
                  </a:cubicBezTo>
                  <a:lnTo>
                    <a:pt x="265752" y="221505"/>
                  </a:lnTo>
                  <a:lnTo>
                    <a:pt x="265752" y="265806"/>
                  </a:lnTo>
                  <a:lnTo>
                    <a:pt x="221416" y="265806"/>
                  </a:lnTo>
                  <a:lnTo>
                    <a:pt x="219821" y="265965"/>
                  </a:lnTo>
                  <a:cubicBezTo>
                    <a:pt x="216196" y="266628"/>
                    <a:pt x="213360" y="269463"/>
                    <a:pt x="212698" y="273089"/>
                  </a:cubicBezTo>
                  <a:lnTo>
                    <a:pt x="212556" y="274684"/>
                  </a:lnTo>
                  <a:lnTo>
                    <a:pt x="212698" y="276278"/>
                  </a:lnTo>
                  <a:cubicBezTo>
                    <a:pt x="213366" y="279897"/>
                    <a:pt x="216201" y="282725"/>
                    <a:pt x="219821" y="283384"/>
                  </a:cubicBezTo>
                  <a:lnTo>
                    <a:pt x="221416" y="283526"/>
                  </a:lnTo>
                  <a:lnTo>
                    <a:pt x="265752" y="283526"/>
                  </a:lnTo>
                  <a:lnTo>
                    <a:pt x="265770" y="327898"/>
                  </a:lnTo>
                  <a:lnTo>
                    <a:pt x="265912" y="329493"/>
                  </a:lnTo>
                  <a:cubicBezTo>
                    <a:pt x="266575" y="333118"/>
                    <a:pt x="269410" y="335954"/>
                    <a:pt x="273036" y="336616"/>
                  </a:cubicBezTo>
                  <a:lnTo>
                    <a:pt x="274630" y="336758"/>
                  </a:lnTo>
                  <a:lnTo>
                    <a:pt x="276225" y="336616"/>
                  </a:lnTo>
                  <a:cubicBezTo>
                    <a:pt x="279851" y="335954"/>
                    <a:pt x="282686" y="333118"/>
                    <a:pt x="283349" y="329493"/>
                  </a:cubicBezTo>
                  <a:lnTo>
                    <a:pt x="283491" y="327898"/>
                  </a:lnTo>
                  <a:lnTo>
                    <a:pt x="283491" y="283526"/>
                  </a:lnTo>
                  <a:lnTo>
                    <a:pt x="327845" y="283526"/>
                  </a:lnTo>
                  <a:lnTo>
                    <a:pt x="329440" y="283384"/>
                  </a:lnTo>
                  <a:cubicBezTo>
                    <a:pt x="333065" y="282721"/>
                    <a:pt x="335900" y="279886"/>
                    <a:pt x="336563" y="276261"/>
                  </a:cubicBezTo>
                  <a:lnTo>
                    <a:pt x="336705" y="274666"/>
                  </a:lnTo>
                  <a:lnTo>
                    <a:pt x="336563" y="273071"/>
                  </a:lnTo>
                  <a:cubicBezTo>
                    <a:pt x="335895" y="269452"/>
                    <a:pt x="333060" y="266624"/>
                    <a:pt x="329440" y="265965"/>
                  </a:cubicBezTo>
                  <a:lnTo>
                    <a:pt x="327845" y="265806"/>
                  </a:lnTo>
                  <a:lnTo>
                    <a:pt x="283473" y="265806"/>
                  </a:lnTo>
                  <a:lnTo>
                    <a:pt x="283473" y="221505"/>
                  </a:lnTo>
                  <a:lnTo>
                    <a:pt x="283349" y="219910"/>
                  </a:lnTo>
                  <a:cubicBezTo>
                    <a:pt x="282686" y="216284"/>
                    <a:pt x="279851" y="213449"/>
                    <a:pt x="276225" y="212786"/>
                  </a:cubicBezTo>
                  <a:lnTo>
                    <a:pt x="274613" y="212645"/>
                  </a:lnTo>
                  <a:close/>
                  <a:moveTo>
                    <a:pt x="141710" y="0"/>
                  </a:moveTo>
                  <a:cubicBezTo>
                    <a:pt x="148351" y="0"/>
                    <a:pt x="153972" y="4903"/>
                    <a:pt x="154876" y="11483"/>
                  </a:cubicBezTo>
                  <a:lnTo>
                    <a:pt x="155000" y="13290"/>
                  </a:lnTo>
                  <a:lnTo>
                    <a:pt x="155000" y="26581"/>
                  </a:lnTo>
                  <a:lnTo>
                    <a:pt x="217021" y="26581"/>
                  </a:lnTo>
                  <a:cubicBezTo>
                    <a:pt x="239041" y="26581"/>
                    <a:pt x="256892" y="44431"/>
                    <a:pt x="256892" y="66451"/>
                  </a:cubicBezTo>
                  <a:lnTo>
                    <a:pt x="256892" y="146282"/>
                  </a:lnTo>
                  <a:cubicBezTo>
                    <a:pt x="256892" y="151616"/>
                    <a:pt x="255829" y="156701"/>
                    <a:pt x="253933" y="161362"/>
                  </a:cubicBezTo>
                  <a:cubicBezTo>
                    <a:pt x="234409" y="164897"/>
                    <a:pt x="216137" y="173445"/>
                    <a:pt x="200914" y="186170"/>
                  </a:cubicBezTo>
                  <a:lnTo>
                    <a:pt x="66398" y="186170"/>
                  </a:lnTo>
                  <a:cubicBezTo>
                    <a:pt x="44378" y="186170"/>
                    <a:pt x="26527" y="168319"/>
                    <a:pt x="26527" y="146299"/>
                  </a:cubicBezTo>
                  <a:lnTo>
                    <a:pt x="26527" y="66451"/>
                  </a:lnTo>
                  <a:cubicBezTo>
                    <a:pt x="26527" y="44431"/>
                    <a:pt x="44378" y="26581"/>
                    <a:pt x="66398" y="26581"/>
                  </a:cubicBezTo>
                  <a:lnTo>
                    <a:pt x="128420" y="26581"/>
                  </a:lnTo>
                  <a:lnTo>
                    <a:pt x="128420" y="13308"/>
                  </a:lnTo>
                  <a:cubicBezTo>
                    <a:pt x="128418" y="7332"/>
                    <a:pt x="132406" y="2090"/>
                    <a:pt x="138166" y="496"/>
                  </a:cubicBezTo>
                  <a:lnTo>
                    <a:pt x="139902" y="142"/>
                  </a:lnTo>
                  <a:lnTo>
                    <a:pt x="141710" y="0"/>
                  </a:lnTo>
                  <a:close/>
                  <a:moveTo>
                    <a:pt x="101839" y="79742"/>
                  </a:moveTo>
                  <a:cubicBezTo>
                    <a:pt x="89615" y="79252"/>
                    <a:pt x="79310" y="88765"/>
                    <a:pt x="78820" y="100989"/>
                  </a:cubicBezTo>
                  <a:cubicBezTo>
                    <a:pt x="78331" y="113212"/>
                    <a:pt x="87844" y="123518"/>
                    <a:pt x="100067" y="124007"/>
                  </a:cubicBezTo>
                  <a:cubicBezTo>
                    <a:pt x="100658" y="124031"/>
                    <a:pt x="101249" y="124031"/>
                    <a:pt x="101839" y="124007"/>
                  </a:cubicBezTo>
                  <a:cubicBezTo>
                    <a:pt x="114067" y="123661"/>
                    <a:pt x="123700" y="113468"/>
                    <a:pt x="123354" y="101239"/>
                  </a:cubicBezTo>
                  <a:cubicBezTo>
                    <a:pt x="123022" y="89497"/>
                    <a:pt x="113581" y="80056"/>
                    <a:pt x="101839" y="79724"/>
                  </a:cubicBezTo>
                  <a:close/>
                  <a:moveTo>
                    <a:pt x="181439" y="79742"/>
                  </a:moveTo>
                  <a:cubicBezTo>
                    <a:pt x="169215" y="79252"/>
                    <a:pt x="158909" y="88765"/>
                    <a:pt x="158420" y="100989"/>
                  </a:cubicBezTo>
                  <a:cubicBezTo>
                    <a:pt x="157931" y="113212"/>
                    <a:pt x="167443" y="123518"/>
                    <a:pt x="179667" y="124007"/>
                  </a:cubicBezTo>
                  <a:cubicBezTo>
                    <a:pt x="180257" y="124031"/>
                    <a:pt x="180849" y="124031"/>
                    <a:pt x="181439" y="124007"/>
                  </a:cubicBezTo>
                  <a:cubicBezTo>
                    <a:pt x="193668" y="123661"/>
                    <a:pt x="203301" y="113468"/>
                    <a:pt x="202953" y="101239"/>
                  </a:cubicBezTo>
                  <a:cubicBezTo>
                    <a:pt x="202622" y="89497"/>
                    <a:pt x="193180" y="80056"/>
                    <a:pt x="181439" y="79724"/>
                  </a:cubicBezTo>
                  <a:close/>
                </a:path>
              </a:pathLst>
            </a:custGeom>
            <a:solidFill>
              <a:srgbClr val="007864"/>
            </a:solidFill>
            <a:ln>
              <a:noFill/>
            </a:ln>
            <a:effectLst>
              <a:outerShdw blurRad="63500" dist="127000" dir="2700000" algn="tl" rotWithShape="0">
                <a:srgbClr val="000000">
                  <a:alpha val="49804"/>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ptos" panose="020B0004020202020204" pitchFamily="34" charset="0"/>
              </a:endParaRPr>
            </a:p>
          </p:txBody>
        </p:sp>
      </p:grpSp>
      <p:pic>
        <p:nvPicPr>
          <p:cNvPr id="4" name="Graphic 3">
            <a:extLst>
              <a:ext uri="{FF2B5EF4-FFF2-40B4-BE49-F238E27FC236}">
                <a16:creationId xmlns:a16="http://schemas.microsoft.com/office/drawing/2014/main" id="{89B375DF-25C6-FB8B-C159-4B81015AD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1693" y="5763284"/>
            <a:ext cx="1515376" cy="440837"/>
          </a:xfrm>
          <a:prstGeom prst="rect">
            <a:avLst/>
          </a:prstGeom>
        </p:spPr>
      </p:pic>
      <p:pic>
        <p:nvPicPr>
          <p:cNvPr id="7" name="Graphic 6">
            <a:extLst>
              <a:ext uri="{FF2B5EF4-FFF2-40B4-BE49-F238E27FC236}">
                <a16:creationId xmlns:a16="http://schemas.microsoft.com/office/drawing/2014/main" id="{1CA39450-3DB9-7759-3ECA-596692F56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0391" y="5680380"/>
            <a:ext cx="979637" cy="587782"/>
          </a:xfrm>
          <a:prstGeom prst="rect">
            <a:avLst/>
          </a:prstGeom>
        </p:spPr>
      </p:pic>
      <p:sp>
        <p:nvSpPr>
          <p:cNvPr id="5" name="Rounded Rectangle 3">
            <a:extLst>
              <a:ext uri="{FF2B5EF4-FFF2-40B4-BE49-F238E27FC236}">
                <a16:creationId xmlns:a16="http://schemas.microsoft.com/office/drawing/2014/main" id="{5D6C0BD6-283F-8D94-8D2F-1C69ADE20DE8}"/>
              </a:ext>
              <a:ext uri="{C183D7F6-B498-43B3-948B-1728B52AA6E4}">
                <adec:decorative xmlns:adec="http://schemas.microsoft.com/office/drawing/2017/decorative" val="1"/>
              </a:ext>
            </a:extLst>
          </p:cNvPr>
          <p:cNvSpPr>
            <a:spLocks/>
          </p:cNvSpPr>
          <p:nvPr/>
        </p:nvSpPr>
        <p:spPr bwMode="auto">
          <a:xfrm>
            <a:off x="7647437" y="1564938"/>
            <a:ext cx="2833845" cy="1823084"/>
          </a:xfrm>
          <a:prstGeom prst="roundRect">
            <a:avLst>
              <a:gd name="adj" fmla="val 6528"/>
            </a:avLst>
          </a:prstGeom>
          <a:solidFill>
            <a:srgbClr val="FFFFFF"/>
          </a:solidFill>
          <a:ln w="28575">
            <a:solidFill>
              <a:srgbClr val="BCA045"/>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Aptos" panose="020B0004020202020204" pitchFamily="34" charset="0"/>
              <a:cs typeface="Segoe UI" pitchFamily="34" charset="0"/>
            </a:endParaRPr>
          </a:p>
        </p:txBody>
      </p:sp>
      <p:sp>
        <p:nvSpPr>
          <p:cNvPr id="14" name="TextBox 13">
            <a:extLst>
              <a:ext uri="{FF2B5EF4-FFF2-40B4-BE49-F238E27FC236}">
                <a16:creationId xmlns:a16="http://schemas.microsoft.com/office/drawing/2014/main" id="{3DECD4E1-E564-8BDF-4900-71B6A3C29B75}"/>
              </a:ext>
            </a:extLst>
          </p:cNvPr>
          <p:cNvSpPr txBox="1"/>
          <p:nvPr/>
        </p:nvSpPr>
        <p:spPr>
          <a:xfrm>
            <a:off x="7795260" y="2296654"/>
            <a:ext cx="2605933" cy="64633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rPr>
              <a:t>Multi-tenant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rPr>
              <a:t>AI apps</a:t>
            </a:r>
          </a:p>
        </p:txBody>
      </p:sp>
      <p:grpSp>
        <p:nvGrpSpPr>
          <p:cNvPr id="29" name="Group 28">
            <a:extLst>
              <a:ext uri="{FF2B5EF4-FFF2-40B4-BE49-F238E27FC236}">
                <a16:creationId xmlns:a16="http://schemas.microsoft.com/office/drawing/2014/main" id="{EFF135C0-DFDB-C695-3BBD-7EED29EA6D4A}"/>
              </a:ext>
            </a:extLst>
          </p:cNvPr>
          <p:cNvGrpSpPr/>
          <p:nvPr/>
        </p:nvGrpSpPr>
        <p:grpSpPr>
          <a:xfrm>
            <a:off x="8914956" y="1741827"/>
            <a:ext cx="388637" cy="350976"/>
            <a:chOff x="10685763" y="455848"/>
            <a:chExt cx="520120" cy="542531"/>
          </a:xfrm>
          <a:solidFill>
            <a:srgbClr val="007864"/>
          </a:solidFill>
        </p:grpSpPr>
        <p:sp>
          <p:nvSpPr>
            <p:cNvPr id="16" name="Graphic 76">
              <a:extLst>
                <a:ext uri="{FF2B5EF4-FFF2-40B4-BE49-F238E27FC236}">
                  <a16:creationId xmlns:a16="http://schemas.microsoft.com/office/drawing/2014/main" id="{CF9A0C8D-9A3A-8128-18D5-C392412B6B35}"/>
                </a:ext>
              </a:extLst>
            </p:cNvPr>
            <p:cNvSpPr/>
            <p:nvPr/>
          </p:nvSpPr>
          <p:spPr>
            <a:xfrm>
              <a:off x="10685763" y="455848"/>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17" name="Graphic 76">
              <a:extLst>
                <a:ext uri="{FF2B5EF4-FFF2-40B4-BE49-F238E27FC236}">
                  <a16:creationId xmlns:a16="http://schemas.microsoft.com/office/drawing/2014/main" id="{D3C0428A-7382-A3AB-C141-68863BC8A8BE}"/>
                </a:ext>
              </a:extLst>
            </p:cNvPr>
            <p:cNvSpPr/>
            <p:nvPr/>
          </p:nvSpPr>
          <p:spPr>
            <a:xfrm>
              <a:off x="10874022" y="455848"/>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18" name="Graphic 76">
              <a:extLst>
                <a:ext uri="{FF2B5EF4-FFF2-40B4-BE49-F238E27FC236}">
                  <a16:creationId xmlns:a16="http://schemas.microsoft.com/office/drawing/2014/main" id="{3127AEF9-25CE-FA57-1F7E-CA1709A5355D}"/>
                </a:ext>
              </a:extLst>
            </p:cNvPr>
            <p:cNvSpPr/>
            <p:nvPr/>
          </p:nvSpPr>
          <p:spPr>
            <a:xfrm>
              <a:off x="11062281" y="455848"/>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19" name="Graphic 76">
              <a:extLst>
                <a:ext uri="{FF2B5EF4-FFF2-40B4-BE49-F238E27FC236}">
                  <a16:creationId xmlns:a16="http://schemas.microsoft.com/office/drawing/2014/main" id="{FDB7FB35-0A2D-57FA-6668-F5DE9DA3FA8E}"/>
                </a:ext>
              </a:extLst>
            </p:cNvPr>
            <p:cNvSpPr/>
            <p:nvPr/>
          </p:nvSpPr>
          <p:spPr>
            <a:xfrm>
              <a:off x="10685763" y="66008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0" name="Graphic 76">
              <a:extLst>
                <a:ext uri="{FF2B5EF4-FFF2-40B4-BE49-F238E27FC236}">
                  <a16:creationId xmlns:a16="http://schemas.microsoft.com/office/drawing/2014/main" id="{F70E798A-4A95-CD9A-7E8A-99C7594A8D69}"/>
                </a:ext>
              </a:extLst>
            </p:cNvPr>
            <p:cNvSpPr/>
            <p:nvPr/>
          </p:nvSpPr>
          <p:spPr>
            <a:xfrm>
              <a:off x="10874022" y="66008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1" name="Graphic 76">
              <a:extLst>
                <a:ext uri="{FF2B5EF4-FFF2-40B4-BE49-F238E27FC236}">
                  <a16:creationId xmlns:a16="http://schemas.microsoft.com/office/drawing/2014/main" id="{8FD28579-F76C-8189-1828-51AAA12544CB}"/>
                </a:ext>
              </a:extLst>
            </p:cNvPr>
            <p:cNvSpPr/>
            <p:nvPr/>
          </p:nvSpPr>
          <p:spPr>
            <a:xfrm>
              <a:off x="11062281" y="66008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6" name="Graphic 76">
              <a:extLst>
                <a:ext uri="{FF2B5EF4-FFF2-40B4-BE49-F238E27FC236}">
                  <a16:creationId xmlns:a16="http://schemas.microsoft.com/office/drawing/2014/main" id="{2FDA1E3D-2BC1-C19E-3C3E-F08CEF601957}"/>
                </a:ext>
              </a:extLst>
            </p:cNvPr>
            <p:cNvSpPr/>
            <p:nvPr/>
          </p:nvSpPr>
          <p:spPr>
            <a:xfrm>
              <a:off x="10685763" y="85657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7" name="Graphic 76">
              <a:extLst>
                <a:ext uri="{FF2B5EF4-FFF2-40B4-BE49-F238E27FC236}">
                  <a16:creationId xmlns:a16="http://schemas.microsoft.com/office/drawing/2014/main" id="{1FC8C0DE-AF17-C26A-5F7C-12C696C0D399}"/>
                </a:ext>
              </a:extLst>
            </p:cNvPr>
            <p:cNvSpPr/>
            <p:nvPr/>
          </p:nvSpPr>
          <p:spPr>
            <a:xfrm>
              <a:off x="10874022" y="85657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sp>
          <p:nvSpPr>
            <p:cNvPr id="28" name="Graphic 76">
              <a:extLst>
                <a:ext uri="{FF2B5EF4-FFF2-40B4-BE49-F238E27FC236}">
                  <a16:creationId xmlns:a16="http://schemas.microsoft.com/office/drawing/2014/main" id="{C396A65C-E6DB-53D7-1915-655D5832BF90}"/>
                </a:ext>
              </a:extLst>
            </p:cNvPr>
            <p:cNvSpPr/>
            <p:nvPr/>
          </p:nvSpPr>
          <p:spPr>
            <a:xfrm>
              <a:off x="11062281" y="856579"/>
              <a:ext cx="143602" cy="141800"/>
            </a:xfrm>
            <a:custGeom>
              <a:avLst/>
              <a:gdLst>
                <a:gd name="connsiteX0" fmla="*/ 131904 w 313580"/>
                <a:gd name="connsiteY0" fmla="*/ 131904 h 346556"/>
                <a:gd name="connsiteX1" fmla="*/ 263808 w 313580"/>
                <a:gd name="connsiteY1" fmla="*/ 65952 h 346556"/>
                <a:gd name="connsiteX2" fmla="*/ 131904 w 313580"/>
                <a:gd name="connsiteY2" fmla="*/ 0 h 346556"/>
                <a:gd name="connsiteX3" fmla="*/ 0 w 313580"/>
                <a:gd name="connsiteY3" fmla="*/ 65952 h 346556"/>
                <a:gd name="connsiteX4" fmla="*/ 131904 w 313580"/>
                <a:gd name="connsiteY4" fmla="*/ 131904 h 346556"/>
                <a:gd name="connsiteX5" fmla="*/ 236240 w 313580"/>
                <a:gd name="connsiteY5" fmla="*/ 134707 h 346556"/>
                <a:gd name="connsiteX6" fmla="*/ 263808 w 313580"/>
                <a:gd name="connsiteY6" fmla="*/ 116290 h 346556"/>
                <a:gd name="connsiteX7" fmla="*/ 263808 w 313580"/>
                <a:gd name="connsiteY7" fmla="*/ 169117 h 346556"/>
                <a:gd name="connsiteX8" fmla="*/ 197526 w 313580"/>
                <a:gd name="connsiteY8" fmla="*/ 148788 h 346556"/>
                <a:gd name="connsiteX9" fmla="*/ 236240 w 313580"/>
                <a:gd name="connsiteY9" fmla="*/ 134707 h 346556"/>
                <a:gd name="connsiteX10" fmla="*/ 115416 w 313580"/>
                <a:gd name="connsiteY10" fmla="*/ 239076 h 346556"/>
                <a:gd name="connsiteX11" fmla="*/ 178582 w 313580"/>
                <a:gd name="connsiteY11" fmla="*/ 325506 h 346556"/>
                <a:gd name="connsiteX12" fmla="*/ 131904 w 313580"/>
                <a:gd name="connsiteY12" fmla="*/ 329760 h 346556"/>
                <a:gd name="connsiteX13" fmla="*/ 0 w 313580"/>
                <a:gd name="connsiteY13" fmla="*/ 263808 h 346556"/>
                <a:gd name="connsiteX14" fmla="*/ 0 w 313580"/>
                <a:gd name="connsiteY14" fmla="*/ 116290 h 346556"/>
                <a:gd name="connsiteX15" fmla="*/ 27568 w 313580"/>
                <a:gd name="connsiteY15" fmla="*/ 134707 h 346556"/>
                <a:gd name="connsiteX16" fmla="*/ 131904 w 313580"/>
                <a:gd name="connsiteY16" fmla="*/ 156636 h 346556"/>
                <a:gd name="connsiteX17" fmla="*/ 177691 w 313580"/>
                <a:gd name="connsiteY17" fmla="*/ 152926 h 346556"/>
                <a:gd name="connsiteX18" fmla="*/ 115416 w 313580"/>
                <a:gd name="connsiteY18" fmla="*/ 239076 h 346556"/>
                <a:gd name="connsiteX19" fmla="*/ 206100 w 313580"/>
                <a:gd name="connsiteY19" fmla="*/ 313272 h 346556"/>
                <a:gd name="connsiteX20" fmla="*/ 249084 w 313580"/>
                <a:gd name="connsiteY20" fmla="*/ 299554 h 346556"/>
                <a:gd name="connsiteX21" fmla="*/ 292167 w 313580"/>
                <a:gd name="connsiteY21" fmla="*/ 342621 h 346556"/>
                <a:gd name="connsiteX22" fmla="*/ 309645 w 313580"/>
                <a:gd name="connsiteY22" fmla="*/ 343237 h 346556"/>
                <a:gd name="connsiteX23" fmla="*/ 310261 w 313580"/>
                <a:gd name="connsiteY23" fmla="*/ 325760 h 346556"/>
                <a:gd name="connsiteX24" fmla="*/ 309645 w 313580"/>
                <a:gd name="connsiteY24" fmla="*/ 325143 h 346556"/>
                <a:gd name="connsiteX25" fmla="*/ 266578 w 313580"/>
                <a:gd name="connsiteY25" fmla="*/ 282060 h 346556"/>
                <a:gd name="connsiteX26" fmla="*/ 249086 w 313580"/>
                <a:gd name="connsiteY26" fmla="*/ 178600 h 346556"/>
                <a:gd name="connsiteX27" fmla="*/ 145625 w 313580"/>
                <a:gd name="connsiteY27" fmla="*/ 196092 h 346556"/>
                <a:gd name="connsiteX28" fmla="*/ 163117 w 313580"/>
                <a:gd name="connsiteY28" fmla="*/ 299552 h 346556"/>
                <a:gd name="connsiteX29" fmla="*/ 206100 w 313580"/>
                <a:gd name="connsiteY29" fmla="*/ 313272 h 346556"/>
                <a:gd name="connsiteX30" fmla="*/ 206100 w 313580"/>
                <a:gd name="connsiteY30" fmla="*/ 288540 h 346556"/>
                <a:gd name="connsiteX31" fmla="*/ 156636 w 313580"/>
                <a:gd name="connsiteY31" fmla="*/ 239076 h 346556"/>
                <a:gd name="connsiteX32" fmla="*/ 206100 w 313580"/>
                <a:gd name="connsiteY32" fmla="*/ 189612 h 346556"/>
                <a:gd name="connsiteX33" fmla="*/ 255564 w 313580"/>
                <a:gd name="connsiteY33" fmla="*/ 239076 h 346556"/>
                <a:gd name="connsiteX34" fmla="*/ 206100 w 313580"/>
                <a:gd name="connsiteY34" fmla="*/ 288540 h 34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580" h="346556">
                  <a:moveTo>
                    <a:pt x="131904" y="131904"/>
                  </a:moveTo>
                  <a:cubicBezTo>
                    <a:pt x="204748" y="131904"/>
                    <a:pt x="263808" y="102390"/>
                    <a:pt x="263808" y="65952"/>
                  </a:cubicBezTo>
                  <a:cubicBezTo>
                    <a:pt x="263808" y="29514"/>
                    <a:pt x="204748" y="0"/>
                    <a:pt x="131904" y="0"/>
                  </a:cubicBezTo>
                  <a:cubicBezTo>
                    <a:pt x="59060" y="0"/>
                    <a:pt x="0" y="29514"/>
                    <a:pt x="0" y="65952"/>
                  </a:cubicBezTo>
                  <a:cubicBezTo>
                    <a:pt x="0" y="102390"/>
                    <a:pt x="59060" y="131904"/>
                    <a:pt x="131904" y="131904"/>
                  </a:cubicBezTo>
                  <a:close/>
                  <a:moveTo>
                    <a:pt x="236240" y="134707"/>
                  </a:moveTo>
                  <a:cubicBezTo>
                    <a:pt x="246204" y="129814"/>
                    <a:pt x="255473" y="123621"/>
                    <a:pt x="263808" y="116290"/>
                  </a:cubicBezTo>
                  <a:lnTo>
                    <a:pt x="263808" y="169117"/>
                  </a:lnTo>
                  <a:cubicBezTo>
                    <a:pt x="245299" y="153792"/>
                    <a:pt x="221445" y="146476"/>
                    <a:pt x="197526" y="148788"/>
                  </a:cubicBezTo>
                  <a:cubicBezTo>
                    <a:pt x="210896" y="145492"/>
                    <a:pt x="223876" y="140771"/>
                    <a:pt x="236240" y="134707"/>
                  </a:cubicBezTo>
                  <a:close/>
                  <a:moveTo>
                    <a:pt x="115416" y="239076"/>
                  </a:moveTo>
                  <a:cubicBezTo>
                    <a:pt x="115416" y="278563"/>
                    <a:pt x="140959" y="313514"/>
                    <a:pt x="178582" y="325506"/>
                  </a:cubicBezTo>
                  <a:cubicBezTo>
                    <a:pt x="164072" y="328260"/>
                    <a:pt x="148343" y="329760"/>
                    <a:pt x="131904" y="329760"/>
                  </a:cubicBezTo>
                  <a:cubicBezTo>
                    <a:pt x="59060" y="329760"/>
                    <a:pt x="0" y="300246"/>
                    <a:pt x="0" y="263808"/>
                  </a:cubicBezTo>
                  <a:lnTo>
                    <a:pt x="0" y="116290"/>
                  </a:lnTo>
                  <a:cubicBezTo>
                    <a:pt x="8334" y="123621"/>
                    <a:pt x="17604" y="129814"/>
                    <a:pt x="27568" y="134707"/>
                  </a:cubicBezTo>
                  <a:cubicBezTo>
                    <a:pt x="55565" y="148689"/>
                    <a:pt x="92465" y="156636"/>
                    <a:pt x="131904" y="156636"/>
                  </a:cubicBezTo>
                  <a:cubicBezTo>
                    <a:pt x="147700" y="156636"/>
                    <a:pt x="163099" y="155366"/>
                    <a:pt x="177691" y="152926"/>
                  </a:cubicBezTo>
                  <a:cubicBezTo>
                    <a:pt x="140521" y="165198"/>
                    <a:pt x="115413" y="199930"/>
                    <a:pt x="115416" y="239076"/>
                  </a:cubicBezTo>
                  <a:close/>
                  <a:moveTo>
                    <a:pt x="206100" y="313272"/>
                  </a:moveTo>
                  <a:cubicBezTo>
                    <a:pt x="221508" y="313295"/>
                    <a:pt x="236537" y="308497"/>
                    <a:pt x="249084" y="299554"/>
                  </a:cubicBezTo>
                  <a:lnTo>
                    <a:pt x="292167" y="342621"/>
                  </a:lnTo>
                  <a:cubicBezTo>
                    <a:pt x="296824" y="347617"/>
                    <a:pt x="304649" y="347894"/>
                    <a:pt x="309645" y="343237"/>
                  </a:cubicBezTo>
                  <a:cubicBezTo>
                    <a:pt x="314641" y="338581"/>
                    <a:pt x="314918" y="330758"/>
                    <a:pt x="310261" y="325760"/>
                  </a:cubicBezTo>
                  <a:cubicBezTo>
                    <a:pt x="310063" y="325547"/>
                    <a:pt x="309857" y="325341"/>
                    <a:pt x="309645" y="325143"/>
                  </a:cubicBezTo>
                  <a:lnTo>
                    <a:pt x="266578" y="282060"/>
                  </a:lnTo>
                  <a:cubicBezTo>
                    <a:pt x="290317" y="248660"/>
                    <a:pt x="282486" y="202339"/>
                    <a:pt x="249086" y="178600"/>
                  </a:cubicBezTo>
                  <a:cubicBezTo>
                    <a:pt x="215686" y="154860"/>
                    <a:pt x="169365" y="162692"/>
                    <a:pt x="145625" y="196092"/>
                  </a:cubicBezTo>
                  <a:cubicBezTo>
                    <a:pt x="121886" y="229492"/>
                    <a:pt x="129718" y="275813"/>
                    <a:pt x="163117" y="299552"/>
                  </a:cubicBezTo>
                  <a:cubicBezTo>
                    <a:pt x="175673" y="308477"/>
                    <a:pt x="190695" y="313272"/>
                    <a:pt x="206100" y="313272"/>
                  </a:cubicBezTo>
                  <a:close/>
                  <a:moveTo>
                    <a:pt x="206100" y="288540"/>
                  </a:moveTo>
                  <a:cubicBezTo>
                    <a:pt x="178781" y="288540"/>
                    <a:pt x="156636" y="266395"/>
                    <a:pt x="156636" y="239076"/>
                  </a:cubicBezTo>
                  <a:cubicBezTo>
                    <a:pt x="156636" y="211757"/>
                    <a:pt x="178781" y="189612"/>
                    <a:pt x="206100" y="189612"/>
                  </a:cubicBezTo>
                  <a:cubicBezTo>
                    <a:pt x="233419" y="189612"/>
                    <a:pt x="255564" y="211757"/>
                    <a:pt x="255564" y="239076"/>
                  </a:cubicBezTo>
                  <a:cubicBezTo>
                    <a:pt x="255564" y="266395"/>
                    <a:pt x="233419" y="288540"/>
                    <a:pt x="206100" y="288540"/>
                  </a:cubicBezTo>
                  <a:close/>
                </a:path>
              </a:pathLst>
            </a:custGeom>
            <a:grpFill/>
            <a:ln>
              <a:noFill/>
            </a:ln>
            <a:effectLst>
              <a:outerShdw blurRad="63500" dist="127000" dir="2700000" algn="tl" rotWithShape="0">
                <a:srgbClr val="000000">
                  <a:alpha val="49804"/>
                </a:srgbClr>
              </a:outerShdw>
            </a:effectLst>
          </p:spPr>
          <p:txBody>
            <a:bodyPr rot="0" spcFirstLastPara="0" vertOverflow="overflow" horzOverflow="overflow" vert="horz" wrap="square" lIns="0" tIns="91440"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Aptos" panose="020B0004020202020204" pitchFamily="34" charset="0"/>
                <a:cs typeface="Segoe UI" pitchFamily="34" charset="0"/>
              </a:endParaRPr>
            </a:p>
          </p:txBody>
        </p:sp>
      </p:grpSp>
      <p:pic>
        <p:nvPicPr>
          <p:cNvPr id="30" name="Picture 29">
            <a:extLst>
              <a:ext uri="{FF2B5EF4-FFF2-40B4-BE49-F238E27FC236}">
                <a16:creationId xmlns:a16="http://schemas.microsoft.com/office/drawing/2014/main" id="{A12F64AF-4BF3-98DE-2069-CA141314E511}"/>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Effect>
                      <a14:brightnessContrast bright="-100000"/>
                    </a14:imgEffect>
                  </a14:imgLayer>
                </a14:imgProps>
              </a:ext>
            </a:extLst>
          </a:blip>
          <a:stretch>
            <a:fillRect/>
          </a:stretch>
        </p:blipFill>
        <p:spPr>
          <a:xfrm>
            <a:off x="1452880" y="5539167"/>
            <a:ext cx="1334876" cy="728995"/>
          </a:xfrm>
          <a:prstGeom prst="rect">
            <a:avLst/>
          </a:prstGeom>
        </p:spPr>
      </p:pic>
      <p:grpSp>
        <p:nvGrpSpPr>
          <p:cNvPr id="31" name="Group 30">
            <a:extLst>
              <a:ext uri="{FF2B5EF4-FFF2-40B4-BE49-F238E27FC236}">
                <a16:creationId xmlns:a16="http://schemas.microsoft.com/office/drawing/2014/main" id="{4839B7CC-A2A8-4172-DEE4-7AA2EEE8139A}"/>
              </a:ext>
            </a:extLst>
          </p:cNvPr>
          <p:cNvGrpSpPr/>
          <p:nvPr/>
        </p:nvGrpSpPr>
        <p:grpSpPr>
          <a:xfrm>
            <a:off x="2922005" y="5743698"/>
            <a:ext cx="2206075" cy="375588"/>
            <a:chOff x="1947073" y="596900"/>
            <a:chExt cx="6929887" cy="1321998"/>
          </a:xfrm>
        </p:grpSpPr>
        <p:pic>
          <p:nvPicPr>
            <p:cNvPr id="32" name="Picture 31" descr="File:TomTom logo.svg - Wikimedia Commons">
              <a:extLst>
                <a:ext uri="{FF2B5EF4-FFF2-40B4-BE49-F238E27FC236}">
                  <a16:creationId xmlns:a16="http://schemas.microsoft.com/office/drawing/2014/main" id="{113686A4-9A40-4963-09B4-4E9181EFCD2A}"/>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1000"/>
                      </a14:imgEffect>
                      <a14:imgEffect>
                        <a14:brightnessContrast bright="-100000"/>
                      </a14:imgEffect>
                    </a14:imgLayer>
                  </a14:imgProps>
                </a:ext>
              </a:extLst>
            </a:blip>
            <a:srcRect l="16254"/>
            <a:stretch/>
          </p:blipFill>
          <p:spPr>
            <a:xfrm>
              <a:off x="3073400" y="596900"/>
              <a:ext cx="5803560" cy="1321998"/>
            </a:xfrm>
            <a:prstGeom prst="rect">
              <a:avLst/>
            </a:prstGeom>
          </p:spPr>
        </p:pic>
        <p:pic>
          <p:nvPicPr>
            <p:cNvPr id="33" name="Picture 32" descr="File:TomTom logo.svg - Wikimedia Commons">
              <a:extLst>
                <a:ext uri="{FF2B5EF4-FFF2-40B4-BE49-F238E27FC236}">
                  <a16:creationId xmlns:a16="http://schemas.microsoft.com/office/drawing/2014/main" id="{035E2929-7C25-D50D-D862-79D34CD1B668}"/>
                </a:ext>
              </a:extLst>
            </p:cNvPr>
            <p:cNvPicPr>
              <a:picLocks noChangeAspect="1"/>
            </p:cNvPicPr>
            <p:nvPr/>
          </p:nvPicPr>
          <p:blipFill rotWithShape="1">
            <a:blip r:embed="rId11"/>
            <a:srcRect r="83747"/>
            <a:stretch/>
          </p:blipFill>
          <p:spPr>
            <a:xfrm>
              <a:off x="1947073" y="596900"/>
              <a:ext cx="1126327" cy="1321998"/>
            </a:xfrm>
            <a:prstGeom prst="rect">
              <a:avLst/>
            </a:prstGeom>
          </p:spPr>
        </p:pic>
      </p:grpSp>
      <p:pic>
        <p:nvPicPr>
          <p:cNvPr id="1026" name="Picture 2" descr="undefined">
            <a:extLst>
              <a:ext uri="{FF2B5EF4-FFF2-40B4-BE49-F238E27FC236}">
                <a16:creationId xmlns:a16="http://schemas.microsoft.com/office/drawing/2014/main" id="{976544C1-1C71-0DD5-01E2-569B869BF967}"/>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63000"/>
                    </a14:imgEffect>
                  </a14:imgLayer>
                </a14:imgProps>
              </a:ext>
              <a:ext uri="{28A0092B-C50C-407E-A947-70E740481C1C}">
                <a14:useLocalDpi xmlns:a14="http://schemas.microsoft.com/office/drawing/2010/main" val="0"/>
              </a:ext>
            </a:extLst>
          </a:blip>
          <a:srcRect/>
          <a:stretch>
            <a:fillRect/>
          </a:stretch>
        </p:blipFill>
        <p:spPr bwMode="auto">
          <a:xfrm>
            <a:off x="5522586" y="5635910"/>
            <a:ext cx="1324601" cy="54864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1033F5C-C1AE-9288-D2EC-53EC93AC490C}"/>
              </a:ext>
            </a:extLst>
          </p:cNvPr>
          <p:cNvSpPr txBox="1">
            <a:spLocks/>
          </p:cNvSpPr>
          <p:nvPr/>
        </p:nvSpPr>
        <p:spPr>
          <a:xfrm>
            <a:off x="183715" y="513397"/>
            <a:ext cx="11824570" cy="72573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ysClr val="windowText" lastClr="000000"/>
                </a:solidFill>
                <a:latin typeface="Aptos" panose="020B0004020202020204" pitchFamily="34" charset="0"/>
              </a:rPr>
              <a:t>Use cases with Azure Cosmos DB</a:t>
            </a:r>
          </a:p>
        </p:txBody>
      </p:sp>
      <p:sp>
        <p:nvSpPr>
          <p:cNvPr id="22" name="Title 21">
            <a:extLst>
              <a:ext uri="{FF2B5EF4-FFF2-40B4-BE49-F238E27FC236}">
                <a16:creationId xmlns:a16="http://schemas.microsoft.com/office/drawing/2014/main" id="{6F63837E-3A5E-F81B-551D-70CBA1F63682}"/>
              </a:ext>
            </a:extLst>
          </p:cNvPr>
          <p:cNvSpPr>
            <a:spLocks noGrp="1"/>
          </p:cNvSpPr>
          <p:nvPr>
            <p:ph type="title" idx="4294967295"/>
          </p:nvPr>
        </p:nvSpPr>
        <p:spPr/>
        <p:txBody>
          <a:bodyPr/>
          <a:lstStyle/>
          <a:p>
            <a:r>
              <a:rPr lang="en-US">
                <a:latin typeface="Aptos" panose="020B0004020202020204" pitchFamily="34" charset="0"/>
              </a:rPr>
              <a:t> </a:t>
            </a:r>
          </a:p>
        </p:txBody>
      </p:sp>
    </p:spTree>
    <p:extLst>
      <p:ext uri="{BB962C8B-B14F-4D97-AF65-F5344CB8AC3E}">
        <p14:creationId xmlns:p14="http://schemas.microsoft.com/office/powerpoint/2010/main" val="31019478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1407185" y="131786"/>
            <a:ext cx="4472673" cy="553998"/>
          </a:xfrm>
        </p:spPr>
        <p:txBody>
          <a:bodyPr/>
          <a:lstStyle/>
          <a:p>
            <a:r>
              <a:rPr lang="en-AU" b="1" i="0" err="1">
                <a:effectLst/>
                <a:latin typeface="Aptos" panose="020B0004020202020204" pitchFamily="34" charset="0"/>
              </a:rPr>
              <a:t>KymChat</a:t>
            </a:r>
            <a:endParaRPr lang="en-US" b="1">
              <a:latin typeface="Aptos" panose="020B0004020202020204" pitchFamily="34" charset="0"/>
            </a:endParaRPr>
          </a:p>
        </p:txBody>
      </p:sp>
      <p:sp>
        <p:nvSpPr>
          <p:cNvPr id="3" name="TextBox 2">
            <a:extLst>
              <a:ext uri="{FF2B5EF4-FFF2-40B4-BE49-F238E27FC236}">
                <a16:creationId xmlns:a16="http://schemas.microsoft.com/office/drawing/2014/main" id="{1E664872-C1BD-9814-F4C9-AA95E77DB7AB}"/>
              </a:ext>
            </a:extLst>
          </p:cNvPr>
          <p:cNvSpPr txBox="1"/>
          <p:nvPr/>
        </p:nvSpPr>
        <p:spPr>
          <a:xfrm>
            <a:off x="72523" y="949294"/>
            <a:ext cx="7027594" cy="193899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effectLst/>
                <a:uLnTx/>
                <a:uFillTx/>
                <a:latin typeface="Aptos" panose="020B0004020202020204" pitchFamily="34" charset="0"/>
              </a:rPr>
              <a:t>KymChat</a:t>
            </a:r>
            <a:r>
              <a:rPr kumimoji="0" lang="en-US" sz="2000" b="0" i="0" u="none" strike="noStrike" kern="1200" cap="none" spc="0" normalizeH="0" baseline="0" noProof="0">
                <a:ln>
                  <a:noFill/>
                </a:ln>
                <a:effectLst/>
                <a:uLnTx/>
                <a:uFillTx/>
                <a:latin typeface="Aptos" panose="020B0004020202020204" pitchFamily="34" charset="0"/>
              </a:rPr>
              <a:t> is an AI agent to streamline KPMG employee operational tasks such as research, drafting proposals, documents, and communications.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8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80" normalizeH="0" baseline="0" noProof="0">
                <a:ln>
                  <a:noFill/>
                </a:ln>
                <a:effectLst/>
                <a:uLnTx/>
                <a:uFillTx/>
                <a:latin typeface="Aptos" panose="020B0004020202020204" pitchFamily="34" charset="0"/>
              </a:rPr>
              <a:t>Leveraging </a:t>
            </a:r>
            <a:r>
              <a:rPr kumimoji="0" lang="en-US" sz="2000" b="1" i="0" u="none" strike="noStrike" kern="1200" cap="none" spc="-80" normalizeH="0" baseline="0" noProof="0">
                <a:ln>
                  <a:noFill/>
                </a:ln>
                <a:effectLst/>
                <a:uLnTx/>
                <a:uFillTx/>
                <a:latin typeface="Aptos" panose="020B0004020202020204" pitchFamily="34" charset="0"/>
              </a:rPr>
              <a:t>Vector Search </a:t>
            </a:r>
            <a:r>
              <a:rPr kumimoji="0" lang="en-US" sz="2000" b="0" i="0" u="none" strike="noStrike" kern="1200" cap="none" spc="-80" normalizeH="0" baseline="0" noProof="0">
                <a:ln>
                  <a:noFill/>
                </a:ln>
                <a:effectLst/>
                <a:uLnTx/>
                <a:uFillTx/>
                <a:latin typeface="Aptos" panose="020B0004020202020204" pitchFamily="34" charset="0"/>
              </a:rPr>
              <a:t>in </a:t>
            </a:r>
            <a:r>
              <a:rPr kumimoji="0" lang="en-US" sz="2000" b="1" i="0" u="none" strike="noStrike" kern="1200" cap="none" spc="-80" normalizeH="0" baseline="0" noProof="0">
                <a:ln>
                  <a:noFill/>
                </a:ln>
                <a:effectLst/>
                <a:uLnTx/>
                <a:uFillTx/>
                <a:latin typeface="Aptos" panose="020B0004020202020204" pitchFamily="34" charset="0"/>
              </a:rPr>
              <a:t>Azure Cosmos DB for MongoDB </a:t>
            </a:r>
            <a:r>
              <a:rPr kumimoji="0" lang="en-US" sz="2000" b="1" i="0" u="none" strike="noStrike" kern="1200" cap="none" spc="-80" normalizeH="0" baseline="0" noProof="0" err="1">
                <a:ln>
                  <a:noFill/>
                </a:ln>
                <a:effectLst/>
                <a:uLnTx/>
                <a:uFillTx/>
                <a:latin typeface="Aptos" panose="020B0004020202020204" pitchFamily="34" charset="0"/>
              </a:rPr>
              <a:t>vCore</a:t>
            </a:r>
            <a:r>
              <a:rPr kumimoji="0" lang="en-US" sz="2000" b="1" i="0" u="none" strike="noStrike" kern="1200" cap="none" spc="-80" normalizeH="0" baseline="0" noProof="0">
                <a:ln>
                  <a:noFill/>
                </a:ln>
                <a:effectLst/>
                <a:uLnTx/>
                <a:uFillTx/>
                <a:latin typeface="Aptos" panose="020B0004020202020204" pitchFamily="34" charset="0"/>
              </a:rPr>
              <a:t> </a:t>
            </a:r>
            <a:r>
              <a:rPr kumimoji="0" lang="en-US" sz="2000" b="0" i="0" u="none" strike="noStrike" kern="1200" cap="none" spc="-80" normalizeH="0" baseline="0" noProof="0">
                <a:ln>
                  <a:noFill/>
                </a:ln>
                <a:effectLst/>
                <a:uLnTx/>
                <a:uFillTx/>
                <a:latin typeface="Aptos" panose="020B0004020202020204" pitchFamily="34" charset="0"/>
              </a:rPr>
              <a:t>enabled KPMG to provide value to their employees at scale.</a:t>
            </a:r>
            <a:endParaRPr kumimoji="0" lang="en-AU" sz="2000" b="0" i="0" u="none" strike="noStrike" kern="1200" cap="none" spc="-80" normalizeH="0" baseline="0" noProof="0">
              <a:ln>
                <a:noFill/>
              </a:ln>
              <a:effectLst/>
              <a:uLnTx/>
              <a:uFillTx/>
              <a:latin typeface="Aptos" panose="020B0004020202020204" pitchFamily="34" charset="0"/>
            </a:endParaRPr>
          </a:p>
        </p:txBody>
      </p:sp>
      <p:grpSp>
        <p:nvGrpSpPr>
          <p:cNvPr id="23" name="Group 22">
            <a:extLst>
              <a:ext uri="{FF2B5EF4-FFF2-40B4-BE49-F238E27FC236}">
                <a16:creationId xmlns:a16="http://schemas.microsoft.com/office/drawing/2014/main" id="{B3D73FD7-BE6E-61FB-E9CD-31B285689701}"/>
              </a:ext>
            </a:extLst>
          </p:cNvPr>
          <p:cNvGrpSpPr/>
          <p:nvPr/>
        </p:nvGrpSpPr>
        <p:grpSpPr>
          <a:xfrm>
            <a:off x="201064" y="3378883"/>
            <a:ext cx="3450060" cy="2827618"/>
            <a:chOff x="143857" y="3910609"/>
            <a:chExt cx="3450060" cy="2827618"/>
          </a:xfrm>
          <a:noFill/>
        </p:grpSpPr>
        <p:sp>
          <p:nvSpPr>
            <p:cNvPr id="18" name="Rounded Rectangle 17">
              <a:extLst>
                <a:ext uri="{FF2B5EF4-FFF2-40B4-BE49-F238E27FC236}">
                  <a16:creationId xmlns:a16="http://schemas.microsoft.com/office/drawing/2014/main" id="{D6B43523-E880-0C4E-B159-EB510988FE4F}"/>
                </a:ext>
              </a:extLst>
            </p:cNvPr>
            <p:cNvSpPr/>
            <p:nvPr/>
          </p:nvSpPr>
          <p:spPr bwMode="auto">
            <a:xfrm>
              <a:off x="143857" y="3937403"/>
              <a:ext cx="3450060" cy="2800824"/>
            </a:xfrm>
            <a:prstGeom prst="roundRect">
              <a:avLst>
                <a:gd name="adj" fmla="val 8488"/>
              </a:avLst>
            </a:prstGeom>
            <a:grpFill/>
            <a:ln w="28575">
              <a:solidFill>
                <a:srgbClr val="BCA045"/>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6" name="Picture 5" descr="A cartoon character next to a target&#10;&#10;Description automatically generated">
              <a:extLst>
                <a:ext uri="{FF2B5EF4-FFF2-40B4-BE49-F238E27FC236}">
                  <a16:creationId xmlns:a16="http://schemas.microsoft.com/office/drawing/2014/main" id="{729B3CA0-3BA2-81D8-308D-7DF6D1D541CC}"/>
                </a:ext>
              </a:extLst>
            </p:cNvPr>
            <p:cNvPicPr>
              <a:picLocks noChangeAspect="1"/>
            </p:cNvPicPr>
            <p:nvPr/>
          </p:nvPicPr>
          <p:blipFill rotWithShape="1">
            <a:blip r:embed="rId3"/>
            <a:srcRect l="19193" t="1010" r="14859"/>
            <a:stretch/>
          </p:blipFill>
          <p:spPr>
            <a:xfrm>
              <a:off x="1110253" y="3910609"/>
              <a:ext cx="1517268" cy="1763984"/>
            </a:xfrm>
            <a:prstGeom prst="rect">
              <a:avLst/>
            </a:prstGeom>
            <a:grpFill/>
          </p:spPr>
        </p:pic>
        <p:sp>
          <p:nvSpPr>
            <p:cNvPr id="12" name="TextBox 11">
              <a:extLst>
                <a:ext uri="{FF2B5EF4-FFF2-40B4-BE49-F238E27FC236}">
                  <a16:creationId xmlns:a16="http://schemas.microsoft.com/office/drawing/2014/main" id="{105B0EC8-90F4-21A3-1A4D-F0DFF69AE21E}"/>
                </a:ext>
              </a:extLst>
            </p:cNvPr>
            <p:cNvSpPr txBox="1"/>
            <p:nvPr/>
          </p:nvSpPr>
          <p:spPr>
            <a:xfrm>
              <a:off x="151459" y="5305532"/>
              <a:ext cx="3442458" cy="984885"/>
            </a:xfrm>
            <a:prstGeom prst="rect">
              <a:avLst/>
            </a:prstGeom>
            <a:grpFill/>
            <a:effectLst/>
          </p:spPr>
          <p:txBody>
            <a:bodyPr wrap="squar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effectLst/>
                  <a:uLnTx/>
                  <a:uFillTx/>
                  <a:latin typeface="Aptos" panose="020B0004020202020204" pitchFamily="34" charset="0"/>
                </a:rPr>
                <a:t>Accuracy</a:t>
              </a:r>
              <a:endParaRPr kumimoji="0" lang="en-GB" sz="2000" b="1" i="0" u="none" strike="noStrike" kern="1200" cap="none" spc="0" normalizeH="0" baseline="0" noProof="0">
                <a:ln>
                  <a:noFill/>
                </a:ln>
                <a:effectLst/>
                <a:uLnTx/>
                <a:uFillTx/>
                <a:latin typeface="Aptos" panose="020B0004020202020204"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effectLst/>
                  <a:uLnTx/>
                  <a:uFillTx/>
                  <a:latin typeface="Aptos" panose="020B0004020202020204" pitchFamily="34" charset="0"/>
                </a:rPr>
                <a:t>PCI, a key relevancy metric increased from </a:t>
              </a:r>
              <a:r>
                <a:rPr kumimoji="0" lang="en-GB" sz="2000" b="1" i="0" u="none" strike="noStrike" kern="1200" cap="none" spc="0" normalizeH="0" baseline="0" noProof="0">
                  <a:ln>
                    <a:noFill/>
                  </a:ln>
                  <a:effectLst/>
                  <a:uLnTx/>
                  <a:uFillTx/>
                  <a:latin typeface="Aptos" panose="020B0004020202020204" pitchFamily="34" charset="0"/>
                </a:rPr>
                <a:t>50% </a:t>
              </a:r>
              <a:r>
                <a:rPr kumimoji="0" lang="en-GB" sz="2000" b="0" i="0" u="none" strike="noStrike" kern="1200" cap="none" spc="0" normalizeH="0" baseline="0" noProof="0">
                  <a:ln>
                    <a:noFill/>
                  </a:ln>
                  <a:effectLst/>
                  <a:uLnTx/>
                  <a:uFillTx/>
                  <a:latin typeface="Aptos" panose="020B0004020202020204" pitchFamily="34" charset="0"/>
                </a:rPr>
                <a:t>to </a:t>
              </a:r>
              <a:r>
                <a:rPr kumimoji="0" lang="en-GB" sz="2000" b="1" i="0" u="none" strike="noStrike" kern="1200" cap="none" spc="0" normalizeH="0" baseline="0" noProof="0">
                  <a:ln>
                    <a:noFill/>
                  </a:ln>
                  <a:effectLst/>
                  <a:uLnTx/>
                  <a:uFillTx/>
                  <a:latin typeface="Aptos" panose="020B0004020202020204" pitchFamily="34" charset="0"/>
                </a:rPr>
                <a:t>90%+</a:t>
              </a:r>
            </a:p>
          </p:txBody>
        </p:sp>
      </p:grpSp>
      <p:grpSp>
        <p:nvGrpSpPr>
          <p:cNvPr id="21" name="Group 20">
            <a:extLst>
              <a:ext uri="{FF2B5EF4-FFF2-40B4-BE49-F238E27FC236}">
                <a16:creationId xmlns:a16="http://schemas.microsoft.com/office/drawing/2014/main" id="{617CE1E8-61D0-E6A7-EE44-038ECB9541BA}"/>
              </a:ext>
            </a:extLst>
          </p:cNvPr>
          <p:cNvGrpSpPr/>
          <p:nvPr/>
        </p:nvGrpSpPr>
        <p:grpSpPr>
          <a:xfrm>
            <a:off x="8548478" y="3429000"/>
            <a:ext cx="3450060" cy="2817943"/>
            <a:chOff x="7715569" y="3937403"/>
            <a:chExt cx="3450060" cy="2817943"/>
          </a:xfrm>
          <a:noFill/>
        </p:grpSpPr>
        <p:sp>
          <p:nvSpPr>
            <p:cNvPr id="20" name="Rounded Rectangle 19">
              <a:extLst>
                <a:ext uri="{FF2B5EF4-FFF2-40B4-BE49-F238E27FC236}">
                  <a16:creationId xmlns:a16="http://schemas.microsoft.com/office/drawing/2014/main" id="{45062799-67E8-A8FB-8516-5BF7A1D535A1}"/>
                </a:ext>
              </a:extLst>
            </p:cNvPr>
            <p:cNvSpPr/>
            <p:nvPr/>
          </p:nvSpPr>
          <p:spPr bwMode="auto">
            <a:xfrm>
              <a:off x="7715569" y="3954522"/>
              <a:ext cx="3450060" cy="2800824"/>
            </a:xfrm>
            <a:prstGeom prst="roundRect">
              <a:avLst>
                <a:gd name="adj" fmla="val 8488"/>
              </a:avLst>
            </a:prstGeom>
            <a:noFill/>
            <a:ln w="28575">
              <a:solidFill>
                <a:srgbClr val="BCA045"/>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15" name="Picture 14" descr="A cartoon of a robot and a baby robot&#10;&#10;Description automatically generated">
              <a:extLst>
                <a:ext uri="{FF2B5EF4-FFF2-40B4-BE49-F238E27FC236}">
                  <a16:creationId xmlns:a16="http://schemas.microsoft.com/office/drawing/2014/main" id="{0216B748-6B72-1432-2DB4-C06FEE4C8B93}"/>
                </a:ext>
              </a:extLst>
            </p:cNvPr>
            <p:cNvPicPr>
              <a:picLocks noChangeAspect="1"/>
            </p:cNvPicPr>
            <p:nvPr/>
          </p:nvPicPr>
          <p:blipFill>
            <a:blip r:embed="rId4"/>
            <a:stretch>
              <a:fillRect/>
            </a:stretch>
          </p:blipFill>
          <p:spPr>
            <a:xfrm>
              <a:off x="8522352" y="3937403"/>
              <a:ext cx="1956816" cy="1515624"/>
            </a:xfrm>
            <a:prstGeom prst="rect">
              <a:avLst/>
            </a:prstGeom>
            <a:grpFill/>
          </p:spPr>
        </p:pic>
        <p:sp>
          <p:nvSpPr>
            <p:cNvPr id="10" name="TextBox 9">
              <a:extLst>
                <a:ext uri="{FF2B5EF4-FFF2-40B4-BE49-F238E27FC236}">
                  <a16:creationId xmlns:a16="http://schemas.microsoft.com/office/drawing/2014/main" id="{98095598-12F5-106A-9152-9D477FD4F7A4}"/>
                </a:ext>
              </a:extLst>
            </p:cNvPr>
            <p:cNvSpPr txBox="1"/>
            <p:nvPr/>
          </p:nvSpPr>
          <p:spPr>
            <a:xfrm>
              <a:off x="7715569" y="5305532"/>
              <a:ext cx="3450059" cy="1292662"/>
            </a:xfrm>
            <a:prstGeom prst="rect">
              <a:avLst/>
            </a:prstGeom>
            <a:grpFill/>
            <a:effectLst/>
          </p:spPr>
          <p:txBody>
            <a:bodyPr wrap="squar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effectLst/>
                  <a:uLnTx/>
                  <a:uFillTx/>
                  <a:latin typeface="Aptos" panose="020B0004020202020204" pitchFamily="34" charset="0"/>
                </a:rPr>
                <a:t>Scalability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effectLst/>
                  <a:uLnTx/>
                  <a:uFillTx/>
                  <a:latin typeface="Aptos" panose="020B0004020202020204" pitchFamily="34" charset="0"/>
                </a:rPr>
                <a:t>Performance improvements enabled rollout to</a:t>
              </a:r>
              <a:r>
                <a:rPr kumimoji="0" lang="en-GB" sz="2000" b="1" i="0" u="none" strike="noStrike" kern="1200" cap="none" spc="0" normalizeH="0" baseline="0" noProof="0">
                  <a:ln>
                    <a:noFill/>
                  </a:ln>
                  <a:effectLst/>
                  <a:uLnTx/>
                  <a:uFillTx/>
                  <a:latin typeface="Aptos" panose="020B0004020202020204" pitchFamily="34" charset="0"/>
                </a:rPr>
                <a:t> all KPMG member firms</a:t>
              </a:r>
            </a:p>
          </p:txBody>
        </p:sp>
      </p:grpSp>
      <p:pic>
        <p:nvPicPr>
          <p:cNvPr id="2" name="Picture 1">
            <a:extLst>
              <a:ext uri="{FF2B5EF4-FFF2-40B4-BE49-F238E27FC236}">
                <a16:creationId xmlns:a16="http://schemas.microsoft.com/office/drawing/2014/main" id="{B588149F-9715-3F0B-3E86-F9DA8B89FEA2}"/>
              </a:ext>
            </a:extLst>
          </p:cNvPr>
          <p:cNvPicPr>
            <a:picLocks noChangeAspect="1"/>
          </p:cNvPicPr>
          <p:nvPr/>
        </p:nvPicPr>
        <p:blipFill>
          <a:blip r:embed="rId5"/>
          <a:stretch>
            <a:fillRect/>
          </a:stretch>
        </p:blipFill>
        <p:spPr>
          <a:xfrm>
            <a:off x="7100117" y="0"/>
            <a:ext cx="5091884" cy="2931090"/>
          </a:xfrm>
          <a:prstGeom prst="rect">
            <a:avLst/>
          </a:prstGeom>
        </p:spPr>
      </p:pic>
      <p:grpSp>
        <p:nvGrpSpPr>
          <p:cNvPr id="22" name="Group 21">
            <a:extLst>
              <a:ext uri="{FF2B5EF4-FFF2-40B4-BE49-F238E27FC236}">
                <a16:creationId xmlns:a16="http://schemas.microsoft.com/office/drawing/2014/main" id="{3A983C91-309D-F30C-623B-4F35245791F7}"/>
              </a:ext>
            </a:extLst>
          </p:cNvPr>
          <p:cNvGrpSpPr/>
          <p:nvPr/>
        </p:nvGrpSpPr>
        <p:grpSpPr>
          <a:xfrm>
            <a:off x="4370971" y="3429000"/>
            <a:ext cx="3457660" cy="2800824"/>
            <a:chOff x="3794910" y="3935358"/>
            <a:chExt cx="3457660" cy="2800824"/>
          </a:xfrm>
          <a:noFill/>
        </p:grpSpPr>
        <p:sp>
          <p:nvSpPr>
            <p:cNvPr id="19" name="Rounded Rectangle 18">
              <a:extLst>
                <a:ext uri="{FF2B5EF4-FFF2-40B4-BE49-F238E27FC236}">
                  <a16:creationId xmlns:a16="http://schemas.microsoft.com/office/drawing/2014/main" id="{0D89B04F-0BA1-63D7-34C6-F54FDEFC2596}"/>
                </a:ext>
              </a:extLst>
            </p:cNvPr>
            <p:cNvSpPr/>
            <p:nvPr/>
          </p:nvSpPr>
          <p:spPr bwMode="auto">
            <a:xfrm>
              <a:off x="3802510" y="3935358"/>
              <a:ext cx="3450060" cy="2800824"/>
            </a:xfrm>
            <a:prstGeom prst="roundRect">
              <a:avLst>
                <a:gd name="adj" fmla="val 8488"/>
              </a:avLst>
            </a:prstGeom>
            <a:grpFill/>
            <a:ln w="28575">
              <a:solidFill>
                <a:srgbClr val="BCA045"/>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7" name="Picture 6" descr="A cartoon of a robot&#10;&#10;Description automatically generated">
              <a:extLst>
                <a:ext uri="{FF2B5EF4-FFF2-40B4-BE49-F238E27FC236}">
                  <a16:creationId xmlns:a16="http://schemas.microsoft.com/office/drawing/2014/main" id="{640455D7-032C-1A5A-4EA9-EA8A41DDF985}"/>
                </a:ext>
              </a:extLst>
            </p:cNvPr>
            <p:cNvPicPr>
              <a:picLocks noChangeAspect="1"/>
            </p:cNvPicPr>
            <p:nvPr/>
          </p:nvPicPr>
          <p:blipFill rotWithShape="1">
            <a:blip r:embed="rId6"/>
            <a:srcRect l="13422" r="15598"/>
            <a:stretch/>
          </p:blipFill>
          <p:spPr>
            <a:xfrm>
              <a:off x="4833059" y="3952477"/>
              <a:ext cx="1388962" cy="1515624"/>
            </a:xfrm>
            <a:prstGeom prst="rect">
              <a:avLst/>
            </a:prstGeom>
            <a:grpFill/>
          </p:spPr>
        </p:pic>
        <p:sp>
          <p:nvSpPr>
            <p:cNvPr id="4" name="TextBox 3">
              <a:extLst>
                <a:ext uri="{FF2B5EF4-FFF2-40B4-BE49-F238E27FC236}">
                  <a16:creationId xmlns:a16="http://schemas.microsoft.com/office/drawing/2014/main" id="{C7CFDECE-EA9E-6792-7BD9-4DC2A8E78769}"/>
                </a:ext>
              </a:extLst>
            </p:cNvPr>
            <p:cNvSpPr txBox="1"/>
            <p:nvPr/>
          </p:nvSpPr>
          <p:spPr>
            <a:xfrm>
              <a:off x="3794910" y="5305532"/>
              <a:ext cx="3450060" cy="984885"/>
            </a:xfrm>
            <a:prstGeom prst="rect">
              <a:avLst/>
            </a:prstGeom>
            <a:grp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Aptos" panose="020B0004020202020204"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rPr>
                <a:t>7,000+ employees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rPr>
                <a:t>Up to </a:t>
              </a:r>
              <a:r>
                <a:rPr kumimoji="0" lang="en-US" sz="2000" b="1" i="0" u="none" strike="noStrike" kern="1200" cap="none" spc="0" normalizeH="0" baseline="0" noProof="0">
                  <a:ln>
                    <a:noFill/>
                  </a:ln>
                  <a:effectLst/>
                  <a:uLnTx/>
                  <a:uFillTx/>
                  <a:latin typeface="Aptos" panose="020B0004020202020204" pitchFamily="34" charset="0"/>
                </a:rPr>
                <a:t>50% productivity gain</a:t>
              </a:r>
            </a:p>
          </p:txBody>
        </p:sp>
      </p:grpSp>
      <p:sp>
        <p:nvSpPr>
          <p:cNvPr id="16" name="TextBox 15">
            <a:extLst>
              <a:ext uri="{FF2B5EF4-FFF2-40B4-BE49-F238E27FC236}">
                <a16:creationId xmlns:a16="http://schemas.microsoft.com/office/drawing/2014/main" id="{4010E099-060C-6C02-C6BF-B5D0C0CC72E7}"/>
              </a:ext>
            </a:extLst>
          </p:cNvPr>
          <p:cNvSpPr txBox="1"/>
          <p:nvPr/>
        </p:nvSpPr>
        <p:spPr>
          <a:xfrm>
            <a:off x="9093895" y="2909688"/>
            <a:ext cx="3098105"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ptos" panose="020B0004020202020204" pitchFamily="34" charset="0"/>
                <a:hlinkClick r:id="rId7">
                  <a:extLst>
                    <a:ext uri="{A12FA001-AC4F-418D-AE19-62706E023703}">
                      <ahyp:hlinkClr xmlns:ahyp="http://schemas.microsoft.com/office/drawing/2018/hyperlinkcolor" val="tx"/>
                    </a:ext>
                  </a:extLst>
                </a:hlinkClick>
              </a:rPr>
              <a:t>KymChat demo at Ignite 2023</a:t>
            </a:r>
            <a:endParaRPr kumimoji="0" lang="en-US" sz="1200" b="0" i="0" u="none" strike="noStrike" kern="1200" cap="none" spc="0" normalizeH="0" baseline="0" noProof="0">
              <a:ln>
                <a:noFill/>
              </a:ln>
              <a:effectLst/>
              <a:uLnTx/>
              <a:uFillTx/>
              <a:latin typeface="Aptos" panose="020B0004020202020204" pitchFamily="34" charset="0"/>
            </a:endParaRPr>
          </a:p>
        </p:txBody>
      </p:sp>
      <p:pic>
        <p:nvPicPr>
          <p:cNvPr id="8" name="Picture 2" descr="undefined">
            <a:extLst>
              <a:ext uri="{FF2B5EF4-FFF2-40B4-BE49-F238E27FC236}">
                <a16:creationId xmlns:a16="http://schemas.microsoft.com/office/drawing/2014/main" id="{974EE3BB-5671-3575-77A3-029B277E3818}"/>
              </a:ext>
            </a:extLst>
          </p:cNvPr>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064" y="167752"/>
            <a:ext cx="958794" cy="39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98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1B4B8-CD4D-5FA2-BBE7-614BB78BF5CE}"/>
              </a:ext>
            </a:extLst>
          </p:cNvPr>
          <p:cNvSpPr/>
          <p:nvPr/>
        </p:nvSpPr>
        <p:spPr bwMode="auto">
          <a:xfrm>
            <a:off x="6096000" y="0"/>
            <a:ext cx="6096000" cy="6858000"/>
          </a:xfrm>
          <a:prstGeom prst="rect">
            <a:avLst/>
          </a:prstGeom>
          <a:solidFill>
            <a:srgbClr val="00071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Aptos" panose="020B0004020202020204" pitchFamily="34" charset="0"/>
              <a:ea typeface="Segoe UI" pitchFamily="34" charset="0"/>
              <a:cs typeface="Segoe UI" pitchFamily="34" charset="0"/>
            </a:endParaRPr>
          </a:p>
        </p:txBody>
      </p:sp>
      <p:pic>
        <p:nvPicPr>
          <p:cNvPr id="2" name="Picture 1">
            <a:extLst>
              <a:ext uri="{FF2B5EF4-FFF2-40B4-BE49-F238E27FC236}">
                <a16:creationId xmlns:a16="http://schemas.microsoft.com/office/drawing/2014/main" id="{784A23BE-5631-236D-9AF8-348769A14B14}"/>
              </a:ext>
            </a:extLst>
          </p:cNvPr>
          <p:cNvPicPr>
            <a:picLocks noChangeAspect="1"/>
          </p:cNvPicPr>
          <p:nvPr/>
        </p:nvPicPr>
        <p:blipFill>
          <a:blip r:embed="rId3" cstate="print">
            <a:alphaModFix amt="68000"/>
            <a:extLst>
              <a:ext uri="{28A0092B-C50C-407E-A947-70E740481C1C}">
                <a14:useLocalDpi xmlns:a14="http://schemas.microsoft.com/office/drawing/2010/main"/>
              </a:ext>
            </a:extLst>
          </a:blip>
          <a:srcRect/>
          <a:stretch/>
        </p:blipFill>
        <p:spPr>
          <a:xfrm>
            <a:off x="-2" y="3246475"/>
            <a:ext cx="6096001" cy="3611525"/>
          </a:xfrm>
          <a:prstGeom prst="rect">
            <a:avLst/>
          </a:prstGeom>
        </p:spPr>
      </p:pic>
      <p:sp>
        <p:nvSpPr>
          <p:cNvPr id="3" name="Rectangle 2">
            <a:extLst>
              <a:ext uri="{FF2B5EF4-FFF2-40B4-BE49-F238E27FC236}">
                <a16:creationId xmlns:a16="http://schemas.microsoft.com/office/drawing/2014/main" id="{EEEF3B5D-2589-4D7A-F35A-E1DDCDF1A60B}"/>
              </a:ext>
            </a:extLst>
          </p:cNvPr>
          <p:cNvSpPr/>
          <p:nvPr/>
        </p:nvSpPr>
        <p:spPr bwMode="auto">
          <a:xfrm>
            <a:off x="-1" y="2186119"/>
            <a:ext cx="6096000" cy="3179779"/>
          </a:xfrm>
          <a:prstGeom prst="rect">
            <a:avLst/>
          </a:prstGeom>
          <a:gradFill flip="none" rotWithShape="1">
            <a:gsLst>
              <a:gs pos="63000">
                <a:schemeClr val="bg1"/>
              </a:gs>
              <a:gs pos="13000">
                <a:schemeClr val="bg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0B0004020202020204" pitchFamily="34" charset="0"/>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F0CAFB96-A467-8825-3C97-C1A18F34F17E}"/>
              </a:ext>
            </a:extLst>
          </p:cNvPr>
          <p:cNvSpPr>
            <a:spLocks noGrp="1"/>
          </p:cNvSpPr>
          <p:nvPr>
            <p:ph type="body" sz="quarter" idx="10"/>
          </p:nvPr>
        </p:nvSpPr>
        <p:spPr>
          <a:xfrm>
            <a:off x="585788" y="2309037"/>
            <a:ext cx="4899025" cy="5486400"/>
          </a:xfrm>
        </p:spPr>
        <p:txBody>
          <a:bodyPr/>
          <a:lstStyle/>
          <a:p>
            <a:r>
              <a:rPr lang="en-US" sz="1800">
                <a:latin typeface="Aptos" panose="020B0004020202020204" pitchFamily="34" charset="0"/>
              </a:rPr>
              <a:t>Open AI stores ChatGPT conversations and all other user interactions in Azure Cosmos DB, 40+ workloads </a:t>
            </a:r>
          </a:p>
        </p:txBody>
      </p:sp>
      <p:sp>
        <p:nvSpPr>
          <p:cNvPr id="6" name="Title 6">
            <a:extLst>
              <a:ext uri="{FF2B5EF4-FFF2-40B4-BE49-F238E27FC236}">
                <a16:creationId xmlns:a16="http://schemas.microsoft.com/office/drawing/2014/main" id="{17A0342E-8897-203A-3E35-8D948395A45D}"/>
              </a:ext>
            </a:extLst>
          </p:cNvPr>
          <p:cNvSpPr txBox="1">
            <a:spLocks noGrp="1"/>
          </p:cNvSpPr>
          <p:nvPr>
            <p:ph type="title"/>
          </p:nvPr>
        </p:nvSpPr>
        <p:spPr>
          <a:xfrm>
            <a:off x="588963" y="585153"/>
            <a:ext cx="5010150" cy="1108075"/>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a:ln w="3175">
                  <a:noFill/>
                </a:ln>
                <a:gradFill>
                  <a:gsLst>
                    <a:gs pos="0">
                      <a:srgbClr val="50E6FF"/>
                    </a:gs>
                    <a:gs pos="100000">
                      <a:srgbClr val="D59DFF"/>
                    </a:gs>
                  </a:gsLst>
                  <a:lin ang="2400000" scaled="0"/>
                </a:gradFill>
                <a:effectLst/>
                <a:latin typeface="Segoe UI Semibold" panose="020B0702040204020203" pitchFamily="34" charset="0"/>
                <a:ea typeface="+mn-ea"/>
                <a:cs typeface="Segoe UI Semibold" panose="020B0702040204020203" pitchFamily="34" charset="0"/>
              </a:defRPr>
            </a:lvl1pPr>
          </a:lstStyle>
          <a:p>
            <a:pPr lvl="0"/>
            <a:r>
              <a:rPr lang="en-US" sz="3200">
                <a:ln w="3175">
                  <a:noFill/>
                </a:ln>
                <a:solidFill>
                  <a:schemeClr val="tx1"/>
                </a:solidFill>
                <a:latin typeface="Aptos" panose="020B0004020202020204" pitchFamily="34" charset="0"/>
                <a:cs typeface="Segoe UI" panose="020B0502040204020203" pitchFamily="34" charset="0"/>
              </a:rPr>
              <a:t>ChatGPT scales with Azure Cosmos DB</a:t>
            </a:r>
            <a:endParaRPr lang="en-US" sz="3200" noProof="0">
              <a:solidFill>
                <a:schemeClr val="tx1"/>
              </a:solidFill>
              <a:latin typeface="Aptos" panose="020B0004020202020204" pitchFamily="34" charset="0"/>
            </a:endParaRPr>
          </a:p>
        </p:txBody>
      </p:sp>
      <p:pic>
        <p:nvPicPr>
          <p:cNvPr id="7" name="Picture 2">
            <a:extLst>
              <a:ext uri="{FF2B5EF4-FFF2-40B4-BE49-F238E27FC236}">
                <a16:creationId xmlns:a16="http://schemas.microsoft.com/office/drawing/2014/main" id="{E81FB96B-7359-B55D-7257-B2D85C2A8D44}"/>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92889" y="529590"/>
            <a:ext cx="676275"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C37C1492-6938-3902-518C-76FEBD517F67}"/>
              </a:ext>
              <a:ext uri="{C183D7F6-B498-43B3-948B-1728B52AA6E4}">
                <adec:decorative xmlns:adec="http://schemas.microsoft.com/office/drawing/2017/decorative" val="0"/>
              </a:ext>
            </a:extLst>
          </p:cNvPr>
          <p:cNvSpPr txBox="1">
            <a:spLocks/>
          </p:cNvSpPr>
          <p:nvPr/>
        </p:nvSpPr>
        <p:spPr>
          <a:xfrm>
            <a:off x="7450145" y="618947"/>
            <a:ext cx="1986441" cy="43088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800" b="0" i="0" u="none" strike="noStrike" kern="0" cap="none" spc="0" normalizeH="0" baseline="0" noProof="0" err="1">
                <a:ln>
                  <a:noFill/>
                </a:ln>
                <a:solidFill>
                  <a:prstClr val="white"/>
                </a:solidFill>
                <a:effectLst/>
                <a:uLnTx/>
                <a:uFillTx/>
                <a:latin typeface="Aptos" panose="020B0004020202020204" pitchFamily="34" charset="0"/>
                <a:cs typeface="Segoe UI" panose="020B0502040204020203" pitchFamily="34" charset="0"/>
              </a:rPr>
              <a:t>OpenAI</a:t>
            </a:r>
            <a:endParaRPr kumimoji="0" lang="en-US" sz="2800" b="0" i="0" u="none" strike="noStrike" kern="1200" cap="none" spc="0" normalizeH="0" baseline="0" noProof="0">
              <a:ln>
                <a:noFill/>
              </a:ln>
              <a:solidFill>
                <a:prstClr val="white"/>
              </a:solidFill>
              <a:effectLst/>
              <a:uLnTx/>
              <a:uFillTx/>
              <a:latin typeface="Aptos" panose="020B0004020202020204" pitchFamily="34" charset="0"/>
              <a:cs typeface="Segoe UI" panose="020B0502040204020203" pitchFamily="34" charset="0"/>
            </a:endParaRPr>
          </a:p>
        </p:txBody>
      </p:sp>
      <p:sp>
        <p:nvSpPr>
          <p:cNvPr id="14" name="Text Placeholder 10">
            <a:extLst>
              <a:ext uri="{FF2B5EF4-FFF2-40B4-BE49-F238E27FC236}">
                <a16:creationId xmlns:a16="http://schemas.microsoft.com/office/drawing/2014/main" id="{6C1AA9F7-5B33-AF3D-3940-1DBE20726F75}"/>
              </a:ext>
            </a:extLst>
          </p:cNvPr>
          <p:cNvSpPr txBox="1">
            <a:spLocks/>
          </p:cNvSpPr>
          <p:nvPr/>
        </p:nvSpPr>
        <p:spPr>
          <a:xfrm>
            <a:off x="6592888" y="1496320"/>
            <a:ext cx="5187985" cy="367126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lumMod val="40000"/>
                    <a:lumOff val="60000"/>
                  </a:srgbClr>
                </a:solidFill>
                <a:effectLst/>
                <a:uLnTx/>
                <a:uFillTx/>
                <a:latin typeface="Aptos" panose="020B0004020202020204" pitchFamily="34" charset="0"/>
              </a:rPr>
              <a:t>Challenge</a:t>
            </a:r>
          </a:p>
          <a:p>
            <a:pPr marL="228600" marR="0" lvl="0" indent="-228600" algn="l" defTabSz="932742" rtl="0" eaLnBrk="1" fontAlgn="auto" latinLnBrk="0" hangingPunct="1">
              <a:lnSpc>
                <a:spcPct val="114000"/>
              </a:lnSpc>
              <a:spcBef>
                <a:spcPts val="0"/>
              </a:spcBef>
              <a:spcAft>
                <a:spcPts val="1200"/>
              </a:spcAft>
              <a:buClr>
                <a:prstClr val="white"/>
              </a:buClr>
              <a:buSzPct val="100000"/>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ptos" panose="020B0004020202020204" pitchFamily="34" charset="0"/>
              </a:rPr>
              <a:t>Meet incredible demand from traffic spikes, without having to worry about database operations</a:t>
            </a:r>
            <a:endParaRPr kumimoji="0" lang="en-US" sz="2000" b="0" i="0" u="none" strike="noStrike" kern="1200" cap="none" spc="0" normalizeH="0" baseline="0" noProof="0">
              <a:ln>
                <a:noFill/>
              </a:ln>
              <a:solidFill>
                <a:prstClr val="white"/>
              </a:solidFill>
              <a:effectLst/>
              <a:uLnTx/>
              <a:uFillTx/>
              <a:latin typeface="Aptos" panose="020B0004020202020204" pitchFamily="34" charset="0"/>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lumMod val="40000"/>
                    <a:lumOff val="60000"/>
                  </a:srgbClr>
                </a:solidFill>
                <a:effectLst/>
                <a:uLnTx/>
                <a:uFillTx/>
                <a:latin typeface="Aptos" panose="020B0004020202020204" pitchFamily="34" charset="0"/>
              </a:rPr>
              <a:t>Outcomes</a:t>
            </a:r>
          </a:p>
          <a:p>
            <a:pPr marL="228600" marR="0" lvl="0" indent="-228600" algn="l" defTabSz="932742" rtl="0" eaLnBrk="1" fontAlgn="auto" latinLnBrk="0" hangingPunct="1">
              <a:lnSpc>
                <a:spcPct val="114000"/>
              </a:lnSpc>
              <a:spcBef>
                <a:spcPts val="0"/>
              </a:spcBef>
              <a:spcAft>
                <a:spcPts val="1200"/>
              </a:spcAft>
              <a:buClr>
                <a:prstClr val="white"/>
              </a:buClr>
              <a:buSzPct val="100000"/>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ptos" panose="020B0004020202020204" pitchFamily="34" charset="0"/>
              </a:rPr>
              <a:t>Rapidly and seamlessly scaled as service grew, with zero downtime</a:t>
            </a:r>
          </a:p>
          <a:p>
            <a:pPr marL="228600" marR="0" lvl="0" indent="-228600" algn="l" defTabSz="932742" rtl="0" eaLnBrk="1" fontAlgn="auto" latinLnBrk="0" hangingPunct="1">
              <a:lnSpc>
                <a:spcPct val="114000"/>
              </a:lnSpc>
              <a:spcBef>
                <a:spcPts val="0"/>
              </a:spcBef>
              <a:spcAft>
                <a:spcPts val="1200"/>
              </a:spcAft>
              <a:buClr>
                <a:prstClr val="white"/>
              </a:buClr>
              <a:buSzPct val="100000"/>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ptos" panose="020B0004020202020204" pitchFamily="34" charset="0"/>
              </a:rPr>
              <a:t>Able to iterate fast on data shapes thanks to </a:t>
            </a:r>
            <a:r>
              <a:rPr kumimoji="0" lang="en-US" sz="1600" b="0" i="0" u="none" strike="noStrike" kern="1200" cap="none" spc="0" normalizeH="0" baseline="0" noProof="0" err="1">
                <a:ln>
                  <a:noFill/>
                </a:ln>
                <a:solidFill>
                  <a:prstClr val="white"/>
                </a:solidFill>
                <a:effectLst/>
                <a:uLnTx/>
                <a:uFillTx/>
                <a:latin typeface="Aptos" panose="020B0004020202020204" pitchFamily="34" charset="0"/>
              </a:rPr>
              <a:t>schemaless</a:t>
            </a:r>
            <a:r>
              <a:rPr kumimoji="0" lang="en-US" sz="1600" b="0" i="0" u="none" strike="noStrike" kern="1200" cap="none" spc="0" normalizeH="0" baseline="0" noProof="0">
                <a:ln>
                  <a:noFill/>
                </a:ln>
                <a:solidFill>
                  <a:prstClr val="white"/>
                </a:solidFill>
                <a:effectLst/>
                <a:uLnTx/>
                <a:uFillTx/>
                <a:latin typeface="Aptos" panose="020B0004020202020204" pitchFamily="34" charset="0"/>
              </a:rPr>
              <a:t> flexibility</a:t>
            </a:r>
          </a:p>
          <a:p>
            <a:pPr marL="228600" marR="0" lvl="0" indent="-228600" algn="l" defTabSz="932742" rtl="0" eaLnBrk="1" fontAlgn="auto" latinLnBrk="0" hangingPunct="1">
              <a:lnSpc>
                <a:spcPct val="114000"/>
              </a:lnSpc>
              <a:spcBef>
                <a:spcPts val="0"/>
              </a:spcBef>
              <a:spcAft>
                <a:spcPts val="1200"/>
              </a:spcAft>
              <a:buClr>
                <a:prstClr val="white"/>
              </a:buClr>
              <a:buSzPct val="100000"/>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ptos" panose="020B0004020202020204" pitchFamily="34" charset="0"/>
              </a:rPr>
              <a:t>Maintained high performance and availability</a:t>
            </a:r>
          </a:p>
          <a:p>
            <a:pPr marL="0" marR="0" lvl="0" indent="0" algn="l" defTabSz="932742" rtl="0" eaLnBrk="1" fontAlgn="auto" latinLnBrk="0" hangingPunct="1">
              <a:lnSpc>
                <a:spcPct val="114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lumMod val="40000"/>
                    <a:lumOff val="60000"/>
                  </a:srgbClr>
                </a:solidFill>
                <a:effectLst/>
                <a:uLnTx/>
                <a:uFillTx/>
                <a:latin typeface="Aptos" panose="020B0004020202020204" pitchFamily="34" charset="0"/>
              </a:rPr>
              <a:t>Key Azure products used:</a:t>
            </a:r>
          </a:p>
        </p:txBody>
      </p:sp>
      <p:pic>
        <p:nvPicPr>
          <p:cNvPr id="20" name="Graphic 19">
            <a:extLst>
              <a:ext uri="{FF2B5EF4-FFF2-40B4-BE49-F238E27FC236}">
                <a16:creationId xmlns:a16="http://schemas.microsoft.com/office/drawing/2014/main" id="{2DB84EA7-3AF5-C507-07EB-2862A494DB0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6814276" y="5505420"/>
            <a:ext cx="528591" cy="548640"/>
          </a:xfrm>
          <a:prstGeom prst="rect">
            <a:avLst/>
          </a:prstGeom>
          <a:effectLst/>
        </p:spPr>
      </p:pic>
      <p:sp>
        <p:nvSpPr>
          <p:cNvPr id="21" name="TextBox 20">
            <a:extLst>
              <a:ext uri="{FF2B5EF4-FFF2-40B4-BE49-F238E27FC236}">
                <a16:creationId xmlns:a16="http://schemas.microsoft.com/office/drawing/2014/main" id="{6D32D7D6-1436-B5F3-AE8C-FB280E7A4B13}"/>
              </a:ext>
              <a:ext uri="{C183D7F6-B498-43B3-948B-1728B52AA6E4}">
                <adec:decorative xmlns:adec="http://schemas.microsoft.com/office/drawing/2017/decorative" val="0"/>
              </a:ext>
            </a:extLst>
          </p:cNvPr>
          <p:cNvSpPr txBox="1"/>
          <p:nvPr/>
        </p:nvSpPr>
        <p:spPr>
          <a:xfrm>
            <a:off x="6414911" y="6195431"/>
            <a:ext cx="1327319" cy="3323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Aptos" panose="020B0004020202020204" pitchFamily="34" charset="0"/>
              </a:rPr>
              <a:t>Azure</a:t>
            </a:r>
            <a:br>
              <a:rPr kumimoji="0" lang="en-US" sz="1200" b="0" i="0" u="none" strike="noStrike" kern="1200" cap="none" spc="-40" normalizeH="0" baseline="0" noProof="0">
                <a:ln>
                  <a:noFill/>
                </a:ln>
                <a:solidFill>
                  <a:prstClr val="white"/>
                </a:solidFill>
                <a:effectLst/>
                <a:uLnTx/>
                <a:uFillTx/>
                <a:latin typeface="Aptos" panose="020B0004020202020204" pitchFamily="34" charset="0"/>
              </a:rPr>
            </a:br>
            <a:r>
              <a:rPr kumimoji="0" lang="en-US" sz="1200" b="0" i="0" u="none" strike="noStrike" kern="1200" cap="none" spc="-40" normalizeH="0" baseline="0" noProof="0">
                <a:ln>
                  <a:noFill/>
                </a:ln>
                <a:solidFill>
                  <a:prstClr val="white"/>
                </a:solidFill>
                <a:effectLst/>
                <a:uLnTx/>
                <a:uFillTx/>
                <a:latin typeface="Aptos" panose="020B0004020202020204" pitchFamily="34" charset="0"/>
              </a:rPr>
              <a:t>Cosmos DB</a:t>
            </a:r>
          </a:p>
        </p:txBody>
      </p:sp>
      <p:pic>
        <p:nvPicPr>
          <p:cNvPr id="23" name="Graphic 22">
            <a:extLst>
              <a:ext uri="{FF2B5EF4-FFF2-40B4-BE49-F238E27FC236}">
                <a16:creationId xmlns:a16="http://schemas.microsoft.com/office/drawing/2014/main" id="{4E0BB014-3B2F-E0E7-1CAA-5ED36D18308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236762" y="5505420"/>
            <a:ext cx="561990" cy="548640"/>
          </a:xfrm>
          <a:prstGeom prst="rect">
            <a:avLst/>
          </a:prstGeom>
          <a:effectLst/>
        </p:spPr>
      </p:pic>
      <p:sp>
        <p:nvSpPr>
          <p:cNvPr id="24" name="TextBox 23">
            <a:extLst>
              <a:ext uri="{FF2B5EF4-FFF2-40B4-BE49-F238E27FC236}">
                <a16:creationId xmlns:a16="http://schemas.microsoft.com/office/drawing/2014/main" id="{BD3FB93A-C6AA-2E62-A418-163B9676B223}"/>
              </a:ext>
            </a:extLst>
          </p:cNvPr>
          <p:cNvSpPr txBox="1"/>
          <p:nvPr/>
        </p:nvSpPr>
        <p:spPr>
          <a:xfrm>
            <a:off x="7804142" y="6195431"/>
            <a:ext cx="1427229" cy="3323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Aptos" panose="020B0004020202020204" pitchFamily="34" charset="0"/>
              </a:rPr>
              <a:t>Azure</a:t>
            </a:r>
            <a:br>
              <a:rPr kumimoji="0" lang="en-US" sz="1200" b="0" i="0" u="none" strike="noStrike" kern="1200" cap="none" spc="-40" normalizeH="0" baseline="0" noProof="0">
                <a:ln>
                  <a:noFill/>
                </a:ln>
                <a:solidFill>
                  <a:prstClr val="white"/>
                </a:solidFill>
                <a:effectLst/>
                <a:uLnTx/>
                <a:uFillTx/>
                <a:latin typeface="Aptos" panose="020B0004020202020204" pitchFamily="34" charset="0"/>
              </a:rPr>
            </a:br>
            <a:r>
              <a:rPr kumimoji="0" lang="en-US" sz="1200" b="0" i="0" u="none" strike="noStrike" kern="1200" cap="none" spc="-40" normalizeH="0" baseline="0" noProof="0">
                <a:ln>
                  <a:noFill/>
                </a:ln>
                <a:solidFill>
                  <a:prstClr val="white"/>
                </a:solidFill>
                <a:effectLst/>
                <a:uLnTx/>
                <a:uFillTx/>
                <a:latin typeface="Aptos" panose="020B0004020202020204" pitchFamily="34" charset="0"/>
              </a:rPr>
              <a:t>Kubernetes Service</a:t>
            </a:r>
          </a:p>
        </p:txBody>
      </p:sp>
      <p:pic>
        <p:nvPicPr>
          <p:cNvPr id="1026" name="Picture 2" descr="Pricing - Azure AI Search | Microsoft Azure">
            <a:extLst>
              <a:ext uri="{FF2B5EF4-FFF2-40B4-BE49-F238E27FC236}">
                <a16:creationId xmlns:a16="http://schemas.microsoft.com/office/drawing/2014/main" id="{34D67F37-E89D-D9B9-13A0-8C1851667C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93284" y="5385109"/>
            <a:ext cx="1503355" cy="7892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85D6CA-89DC-7684-B88D-93AB3A55279E}"/>
              </a:ext>
            </a:extLst>
          </p:cNvPr>
          <p:cNvSpPr txBox="1"/>
          <p:nvPr/>
        </p:nvSpPr>
        <p:spPr>
          <a:xfrm>
            <a:off x="9293284" y="6194317"/>
            <a:ext cx="1427229" cy="3323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prstClr val="white"/>
                </a:solidFill>
                <a:effectLst/>
                <a:uLnTx/>
                <a:uFillTx/>
                <a:latin typeface="Aptos" panose="020B0004020202020204" pitchFamily="34" charset="0"/>
              </a:rPr>
              <a:t>Azure </a:t>
            </a:r>
            <a:br>
              <a:rPr kumimoji="0" lang="en-US" sz="1200" b="0" i="0" u="none" strike="noStrike" kern="1200" cap="none" spc="-40" normalizeH="0" baseline="0" noProof="0">
                <a:ln>
                  <a:noFill/>
                </a:ln>
                <a:solidFill>
                  <a:prstClr val="white"/>
                </a:solidFill>
                <a:effectLst/>
                <a:uLnTx/>
                <a:uFillTx/>
                <a:latin typeface="Aptos" panose="020B0004020202020204" pitchFamily="34" charset="0"/>
              </a:rPr>
            </a:br>
            <a:r>
              <a:rPr kumimoji="0" lang="en-US" sz="1200" b="0" i="0" u="none" strike="noStrike" kern="1200" cap="none" spc="-40" normalizeH="0" baseline="0" noProof="0">
                <a:ln>
                  <a:noFill/>
                </a:ln>
                <a:solidFill>
                  <a:prstClr val="white"/>
                </a:solidFill>
                <a:effectLst/>
                <a:uLnTx/>
                <a:uFillTx/>
                <a:latin typeface="Aptos" panose="020B0004020202020204" pitchFamily="34" charset="0"/>
              </a:rPr>
              <a:t>AI Search</a:t>
            </a:r>
          </a:p>
        </p:txBody>
      </p:sp>
    </p:spTree>
    <p:extLst>
      <p:ext uri="{BB962C8B-B14F-4D97-AF65-F5344CB8AC3E}">
        <p14:creationId xmlns:p14="http://schemas.microsoft.com/office/powerpoint/2010/main" val="740587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container">
            <a:extLst>
              <a:ext uri="{FF2B5EF4-FFF2-40B4-BE49-F238E27FC236}">
                <a16:creationId xmlns:a16="http://schemas.microsoft.com/office/drawing/2014/main" id="{61355F54-5C5B-5407-DDE0-ECA8018C7C1F}"/>
              </a:ext>
              <a:ext uri="{C183D7F6-B498-43B3-948B-1728B52AA6E4}">
                <adec:decorative xmlns:adec="http://schemas.microsoft.com/office/drawing/2017/decorative" val="1"/>
              </a:ext>
            </a:extLst>
          </p:cNvPr>
          <p:cNvSpPr>
            <a:spLocks/>
          </p:cNvSpPr>
          <p:nvPr/>
        </p:nvSpPr>
        <p:spPr bwMode="auto">
          <a:xfrm>
            <a:off x="3045759" y="2762871"/>
            <a:ext cx="6100482" cy="1332257"/>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solidFill>
                  <a:srgbClr val="007864"/>
                </a:solidFill>
                <a:effectLst/>
                <a:uLnTx/>
                <a:uFillTx/>
                <a:latin typeface="Aptos" panose="020B0004020202020204" pitchFamily="34" charset="0"/>
                <a:cs typeface="Segoe UI" panose="020B0502040204020203" pitchFamily="34" charset="0"/>
              </a:rPr>
              <a:t>Back to basics</a:t>
            </a:r>
          </a:p>
        </p:txBody>
      </p:sp>
    </p:spTree>
    <p:extLst>
      <p:ext uri="{BB962C8B-B14F-4D97-AF65-F5344CB8AC3E}">
        <p14:creationId xmlns:p14="http://schemas.microsoft.com/office/powerpoint/2010/main" val="7876130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FC7930-9876-03BC-53BA-8D2FD81B733D}"/>
              </a:ext>
            </a:extLst>
          </p:cNvPr>
          <p:cNvSpPr txBox="1"/>
          <p:nvPr/>
        </p:nvSpPr>
        <p:spPr>
          <a:xfrm>
            <a:off x="-1" y="434024"/>
            <a:ext cx="7721223" cy="6932732"/>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latin typeface="Aptos" panose="020B0004020202020204" pitchFamily="34" charset="0"/>
                <a:cs typeface="Segoe UI"/>
              </a:rPr>
              <a:t>Vector embeddings </a:t>
            </a:r>
            <a:r>
              <a:rPr lang="en-US" sz="2000">
                <a:gradFill>
                  <a:gsLst>
                    <a:gs pos="2917">
                      <a:schemeClr val="tx1"/>
                    </a:gs>
                    <a:gs pos="30000">
                      <a:schemeClr val="tx1"/>
                    </a:gs>
                  </a:gsLst>
                  <a:lin ang="5400000" scaled="0"/>
                </a:gradFill>
                <a:latin typeface="Aptos" panose="020B0004020202020204" pitchFamily="34" charset="0"/>
                <a:cs typeface="Segoe UI"/>
              </a:rPr>
              <a:t>are compact, semantically-rich representations of any data, typically an array of numbers (floats, </a:t>
            </a:r>
            <a:r>
              <a:rPr lang="en-US" sz="2000" err="1">
                <a:gradFill>
                  <a:gsLst>
                    <a:gs pos="2917">
                      <a:schemeClr val="tx1"/>
                    </a:gs>
                    <a:gs pos="30000">
                      <a:schemeClr val="tx1"/>
                    </a:gs>
                  </a:gsLst>
                  <a:lin ang="5400000" scaled="0"/>
                </a:gradFill>
                <a:latin typeface="Aptos" panose="020B0004020202020204" pitchFamily="34" charset="0"/>
                <a:cs typeface="Segoe UI"/>
              </a:rPr>
              <a:t>ints</a:t>
            </a:r>
            <a:r>
              <a:rPr lang="en-US" sz="2000">
                <a:gradFill>
                  <a:gsLst>
                    <a:gs pos="2917">
                      <a:schemeClr val="tx1"/>
                    </a:gs>
                    <a:gs pos="30000">
                      <a:schemeClr val="tx1"/>
                    </a:gs>
                  </a:gsLst>
                  <a:lin ang="5400000" scaled="0"/>
                </a:gradFill>
                <a:latin typeface="Aptos" panose="020B0004020202020204" pitchFamily="34" charset="0"/>
                <a:cs typeface="Segoe UI"/>
              </a:rPr>
              <a:t>, etc.)</a:t>
            </a:r>
          </a:p>
          <a:p>
            <a:pPr>
              <a:lnSpc>
                <a:spcPct val="90000"/>
              </a:lnSpc>
              <a:spcAft>
                <a:spcPts val="600"/>
              </a:spcAft>
            </a:pPr>
            <a:endParaRPr lang="en-US" sz="2000">
              <a:gradFill>
                <a:gsLst>
                  <a:gs pos="2917">
                    <a:srgbClr val="FFFFFF"/>
                  </a:gs>
                  <a:gs pos="30000">
                    <a:srgbClr val="FFFFFF"/>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latin typeface="Aptos" panose="020B0004020202020204" pitchFamily="34" charset="0"/>
                <a:cs typeface="Segoe UI"/>
              </a:rPr>
              <a:t>It’s never been easier to generate </a:t>
            </a:r>
            <a:r>
              <a:rPr lang="en-US" sz="2000">
                <a:gradFill>
                  <a:gsLst>
                    <a:gs pos="2917">
                      <a:schemeClr val="tx1"/>
                    </a:gs>
                    <a:gs pos="30000">
                      <a:schemeClr val="tx1"/>
                    </a:gs>
                  </a:gsLst>
                  <a:lin ang="5400000" scaled="0"/>
                </a:gradFill>
                <a:latin typeface="Aptos" panose="020B0004020202020204" pitchFamily="34" charset="0"/>
                <a:cs typeface="Segoe UI"/>
              </a:rPr>
              <a:t>embeddings from your data via APIs (OpenAI, Cohere) custom models (Hugging Face, </a:t>
            </a:r>
            <a:r>
              <a:rPr lang="en-US" sz="2000" err="1">
                <a:gradFill>
                  <a:gsLst>
                    <a:gs pos="2917">
                      <a:schemeClr val="tx1"/>
                    </a:gs>
                    <a:gs pos="30000">
                      <a:schemeClr val="tx1"/>
                    </a:gs>
                  </a:gsLst>
                  <a:lin ang="5400000" scaled="0"/>
                </a:gradFill>
                <a:latin typeface="Aptos" panose="020B0004020202020204" pitchFamily="34" charset="0"/>
                <a:cs typeface="Segoe UI"/>
              </a:rPr>
              <a:t>Pytorch</a:t>
            </a:r>
            <a:r>
              <a:rPr lang="en-US" sz="2000">
                <a:gradFill>
                  <a:gsLst>
                    <a:gs pos="2917">
                      <a:schemeClr val="tx1"/>
                    </a:gs>
                    <a:gs pos="30000">
                      <a:schemeClr val="tx1"/>
                    </a:gs>
                  </a:gsLst>
                  <a:lin ang="5400000" scaled="0"/>
                </a:gradFill>
                <a:latin typeface="Aptos" panose="020B0004020202020204" pitchFamily="34" charset="0"/>
                <a:cs typeface="Segoe UI"/>
              </a:rPr>
              <a:t>, etc.).</a:t>
            </a:r>
          </a:p>
          <a:p>
            <a:pPr marL="342900" indent="-342900">
              <a:lnSpc>
                <a:spcPct val="90000"/>
              </a:lnSpc>
              <a:spcAft>
                <a:spcPts val="600"/>
              </a:spcAft>
              <a:buFont typeface="Arial" panose="020B0604020202020204" pitchFamily="34" charset="0"/>
              <a:buChar char="•"/>
            </a:pPr>
            <a:endParaRPr lang="en-US" sz="2000">
              <a:gradFill>
                <a:gsLst>
                  <a:gs pos="2917">
                    <a:schemeClr val="tx1"/>
                  </a:gs>
                  <a:gs pos="30000">
                    <a:schemeClr val="tx1"/>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latin typeface="Aptos" panose="020B0004020202020204" pitchFamily="34" charset="0"/>
                <a:cs typeface="Segoe UI"/>
              </a:rPr>
              <a:t>Closeness is measured by a </a:t>
            </a:r>
            <a:r>
              <a:rPr lang="en-US" sz="2000" b="1">
                <a:gradFill>
                  <a:gsLst>
                    <a:gs pos="2917">
                      <a:schemeClr val="tx1"/>
                    </a:gs>
                    <a:gs pos="30000">
                      <a:schemeClr val="tx1"/>
                    </a:gs>
                  </a:gsLst>
                  <a:lin ang="5400000" scaled="0"/>
                </a:gradFill>
                <a:latin typeface="Aptos" panose="020B0004020202020204" pitchFamily="34" charset="0"/>
                <a:cs typeface="Segoe UI"/>
              </a:rPr>
              <a:t>distance</a:t>
            </a:r>
            <a:r>
              <a:rPr lang="en-US" sz="2000">
                <a:gradFill>
                  <a:gsLst>
                    <a:gs pos="2917">
                      <a:schemeClr val="tx1"/>
                    </a:gs>
                    <a:gs pos="30000">
                      <a:schemeClr val="tx1"/>
                    </a:gs>
                  </a:gsLst>
                  <a:lin ang="5400000" scaled="0"/>
                </a:gradFill>
                <a:latin typeface="Aptos" panose="020B0004020202020204" pitchFamily="34" charset="0"/>
                <a:cs typeface="Segoe UI"/>
              </a:rPr>
              <a:t> metric (Cosine, Dot product, Euclidean (L2), Manhattan (L1), etc.)</a:t>
            </a:r>
          </a:p>
          <a:p>
            <a:pPr>
              <a:lnSpc>
                <a:spcPct val="90000"/>
              </a:lnSpc>
              <a:spcAft>
                <a:spcPts val="600"/>
              </a:spcAft>
            </a:pPr>
            <a:endParaRPr lang="en-US" sz="2000">
              <a:gradFill>
                <a:gsLst>
                  <a:gs pos="2917">
                    <a:schemeClr val="tx1"/>
                  </a:gs>
                  <a:gs pos="30000">
                    <a:schemeClr val="tx1"/>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latin typeface="Aptos" panose="020B0004020202020204" pitchFamily="34" charset="0"/>
                <a:cs typeface="Segoe UI"/>
              </a:rPr>
              <a:t>Vectors that are </a:t>
            </a:r>
            <a:r>
              <a:rPr lang="en-US" sz="2000" b="1">
                <a:gradFill>
                  <a:gsLst>
                    <a:gs pos="2917">
                      <a:schemeClr val="tx1"/>
                    </a:gs>
                    <a:gs pos="30000">
                      <a:schemeClr val="tx1"/>
                    </a:gs>
                  </a:gsLst>
                  <a:lin ang="5400000" scaled="0"/>
                </a:gradFill>
                <a:latin typeface="Aptos" panose="020B0004020202020204" pitchFamily="34" charset="0"/>
                <a:cs typeface="Segoe UI"/>
              </a:rPr>
              <a:t>close together</a:t>
            </a:r>
            <a:r>
              <a:rPr lang="en-US" sz="2000">
                <a:gradFill>
                  <a:gsLst>
                    <a:gs pos="2917">
                      <a:schemeClr val="tx1"/>
                    </a:gs>
                    <a:gs pos="30000">
                      <a:schemeClr val="tx1"/>
                    </a:gs>
                  </a:gsLst>
                  <a:lin ang="5400000" scaled="0"/>
                </a:gradFill>
                <a:latin typeface="Aptos" panose="020B0004020202020204" pitchFamily="34" charset="0"/>
                <a:cs typeface="Segoe UI"/>
              </a:rPr>
              <a:t> in vector space</a:t>
            </a:r>
            <a:r>
              <a:rPr lang="en-US" sz="2000" b="1">
                <a:gradFill>
                  <a:gsLst>
                    <a:gs pos="2917">
                      <a:schemeClr val="tx1"/>
                    </a:gs>
                    <a:gs pos="30000">
                      <a:schemeClr val="tx1"/>
                    </a:gs>
                  </a:gsLst>
                  <a:lin ang="5400000" scaled="0"/>
                </a:gradFill>
                <a:latin typeface="Aptos" panose="020B0004020202020204" pitchFamily="34" charset="0"/>
                <a:cs typeface="Segoe UI"/>
              </a:rPr>
              <a:t> </a:t>
            </a:r>
            <a:r>
              <a:rPr lang="en-US" sz="2000">
                <a:gradFill>
                  <a:gsLst>
                    <a:gs pos="2917">
                      <a:schemeClr val="tx1"/>
                    </a:gs>
                    <a:gs pos="30000">
                      <a:schemeClr val="tx1"/>
                    </a:gs>
                  </a:gsLst>
                  <a:lin ang="5400000" scaled="0"/>
                </a:gradFill>
                <a:latin typeface="Aptos" panose="020B0004020202020204" pitchFamily="34" charset="0"/>
                <a:cs typeface="Segoe UI"/>
              </a:rPr>
              <a:t>are semantically similar.</a:t>
            </a:r>
            <a:endParaRPr lang="en-US" sz="2000">
              <a:gradFill>
                <a:gsLst>
                  <a:gs pos="2917">
                    <a:srgbClr val="FFFFFF"/>
                  </a:gs>
                  <a:gs pos="30000">
                    <a:srgbClr val="FFFFFF"/>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endParaRPr lang="en-US" sz="2000">
              <a:gradFill>
                <a:gsLst>
                  <a:gs pos="2917">
                    <a:schemeClr val="tx1"/>
                  </a:gs>
                  <a:gs pos="30000">
                    <a:schemeClr val="tx1"/>
                  </a:gs>
                </a:gsLst>
                <a:lin ang="5400000" scaled="0"/>
              </a:gradFill>
              <a:latin typeface="Aptos" panose="020B0004020202020204" pitchFamily="34" charset="0"/>
              <a:cs typeface="Segoe UI"/>
            </a:endParaRP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latin typeface="Aptos" panose="020B0004020202020204" pitchFamily="34" charset="0"/>
                <a:cs typeface="Segoe UI"/>
              </a:rPr>
              <a:t>Generally, two types of Vector Similarity Search:</a:t>
            </a:r>
          </a:p>
          <a:p>
            <a:pPr marL="800100" lvl="1"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latin typeface="Aptos" panose="020B0004020202020204" pitchFamily="34" charset="0"/>
                <a:cs typeface="Segoe UI"/>
              </a:rPr>
              <a:t>Exact</a:t>
            </a:r>
            <a:r>
              <a:rPr lang="en-US" sz="2000">
                <a:gradFill>
                  <a:gsLst>
                    <a:gs pos="2917">
                      <a:schemeClr val="tx1"/>
                    </a:gs>
                    <a:gs pos="30000">
                      <a:schemeClr val="tx1"/>
                    </a:gs>
                  </a:gsLst>
                  <a:lin ang="5400000" scaled="0"/>
                </a:gradFill>
                <a:latin typeface="Aptos" panose="020B0004020202020204" pitchFamily="34" charset="0"/>
                <a:cs typeface="Segoe UI"/>
              </a:rPr>
              <a:t> (kNN, brute-force, etc.) Compare query vector against all vectors in DB</a:t>
            </a:r>
          </a:p>
          <a:p>
            <a:pPr marL="800100" lvl="1"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latin typeface="Aptos" panose="020B0004020202020204" pitchFamily="34" charset="0"/>
                <a:cs typeface="Segoe UI"/>
              </a:rPr>
              <a:t>Approximate </a:t>
            </a:r>
            <a:r>
              <a:rPr lang="en-US" sz="2000">
                <a:gradFill>
                  <a:gsLst>
                    <a:gs pos="2917">
                      <a:schemeClr val="tx1"/>
                    </a:gs>
                    <a:gs pos="30000">
                      <a:schemeClr val="tx1"/>
                    </a:gs>
                  </a:gsLst>
                  <a:lin ang="5400000" scaled="0"/>
                </a:gradFill>
                <a:latin typeface="Aptos" panose="020B0004020202020204" pitchFamily="34" charset="0"/>
                <a:cs typeface="Segoe UI"/>
              </a:rPr>
              <a:t>(ANN): Intelligently search over fewer (and sometimes compressed) vectors leveraging algorithms and efficient data structures. </a:t>
            </a:r>
          </a:p>
          <a:p>
            <a:pPr marL="342900" indent="-342900">
              <a:lnSpc>
                <a:spcPct val="90000"/>
              </a:lnSpc>
              <a:spcAft>
                <a:spcPts val="600"/>
              </a:spcAft>
              <a:buFont typeface="Arial" panose="020B0604020202020204" pitchFamily="34" charset="0"/>
              <a:buChar char="•"/>
            </a:pPr>
            <a:endParaRPr lang="en-US" sz="2000">
              <a:gradFill>
                <a:gsLst>
                  <a:gs pos="2917">
                    <a:srgbClr val="FFFFFF"/>
                  </a:gs>
                  <a:gs pos="30000">
                    <a:srgbClr val="FFFFFF"/>
                  </a:gs>
                </a:gsLst>
                <a:lin ang="5400000" scaled="0"/>
              </a:gradFill>
              <a:latin typeface="Aptos" panose="020B0004020202020204" pitchFamily="34" charset="0"/>
              <a:cs typeface="Segoe UI"/>
            </a:endParaRPr>
          </a:p>
        </p:txBody>
      </p:sp>
      <p:pic>
        <p:nvPicPr>
          <p:cNvPr id="7" name="Picture 6">
            <a:extLst>
              <a:ext uri="{FF2B5EF4-FFF2-40B4-BE49-F238E27FC236}">
                <a16:creationId xmlns:a16="http://schemas.microsoft.com/office/drawing/2014/main" id="{130465D6-4422-CA5B-A158-9D6C142C717C}"/>
              </a:ext>
            </a:extLst>
          </p:cNvPr>
          <p:cNvPicPr>
            <a:picLocks noChangeAspect="1"/>
          </p:cNvPicPr>
          <p:nvPr/>
        </p:nvPicPr>
        <p:blipFill>
          <a:blip r:embed="rId2"/>
          <a:stretch>
            <a:fillRect/>
          </a:stretch>
        </p:blipFill>
        <p:spPr>
          <a:xfrm>
            <a:off x="7721223" y="1806497"/>
            <a:ext cx="4200754" cy="3052873"/>
          </a:xfrm>
          <a:prstGeom prst="rect">
            <a:avLst/>
          </a:prstGeom>
        </p:spPr>
      </p:pic>
      <p:sp>
        <p:nvSpPr>
          <p:cNvPr id="8" name="TextBox 7">
            <a:extLst>
              <a:ext uri="{FF2B5EF4-FFF2-40B4-BE49-F238E27FC236}">
                <a16:creationId xmlns:a16="http://schemas.microsoft.com/office/drawing/2014/main" id="{CAF45E6C-259D-6229-D508-D09A32B796B7}"/>
              </a:ext>
            </a:extLst>
          </p:cNvPr>
          <p:cNvSpPr txBox="1"/>
          <p:nvPr/>
        </p:nvSpPr>
        <p:spPr>
          <a:xfrm>
            <a:off x="7890526" y="1560276"/>
            <a:ext cx="3862148" cy="246221"/>
          </a:xfrm>
          <a:prstGeom prst="rect">
            <a:avLst/>
          </a:prstGeom>
          <a:noFill/>
        </p:spPr>
        <p:txBody>
          <a:bodyPr wrap="none" lIns="0" tIns="0" rIns="0" bIns="0" rtlCol="0">
            <a:spAutoFit/>
          </a:bodyPr>
          <a:lstStyle/>
          <a:p>
            <a:pPr algn="l"/>
            <a:r>
              <a:rPr lang="en-US" sz="1600">
                <a:latin typeface="Aptos" panose="020B0004020202020204" pitchFamily="34" charset="0"/>
              </a:rPr>
              <a:t>An example of OpenAI ada-002 embeddings</a:t>
            </a:r>
          </a:p>
        </p:txBody>
      </p:sp>
    </p:spTree>
    <p:extLst>
      <p:ext uri="{BB962C8B-B14F-4D97-AF65-F5344CB8AC3E}">
        <p14:creationId xmlns:p14="http://schemas.microsoft.com/office/powerpoint/2010/main" val="20793137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BA02F60-49EF-6E4D-C295-7226042C8E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0A2004-D775-5E24-1F2F-D135B8DED357}"/>
              </a:ext>
            </a:extLst>
          </p:cNvPr>
          <p:cNvSpPr>
            <a:spLocks noGrp="1"/>
          </p:cNvSpPr>
          <p:nvPr>
            <p:ph type="title" idx="4294967295"/>
          </p:nvPr>
        </p:nvSpPr>
        <p:spPr>
          <a:xfrm>
            <a:off x="588263" y="457200"/>
            <a:ext cx="11018520" cy="553998"/>
          </a:xfrm>
        </p:spPr>
        <p:txBody>
          <a:bodyPr/>
          <a:lstStyle/>
          <a:p>
            <a:pPr algn="ctr"/>
            <a:r>
              <a:rPr lang="en-US"/>
              <a:t>Vector Search Approaches</a:t>
            </a:r>
          </a:p>
        </p:txBody>
      </p:sp>
      <p:sp>
        <p:nvSpPr>
          <p:cNvPr id="6" name="!!container">
            <a:extLst>
              <a:ext uri="{FF2B5EF4-FFF2-40B4-BE49-F238E27FC236}">
                <a16:creationId xmlns:a16="http://schemas.microsoft.com/office/drawing/2014/main" id="{7AFDFBD0-74CB-3A67-8566-9DB70E5EA6CB}"/>
              </a:ext>
              <a:ext uri="{C183D7F6-B498-43B3-948B-1728B52AA6E4}">
                <adec:decorative xmlns:adec="http://schemas.microsoft.com/office/drawing/2017/decorative" val="1"/>
              </a:ext>
            </a:extLst>
          </p:cNvPr>
          <p:cNvSpPr>
            <a:spLocks/>
          </p:cNvSpPr>
          <p:nvPr/>
        </p:nvSpPr>
        <p:spPr bwMode="auto">
          <a:xfrm>
            <a:off x="862369" y="1371601"/>
            <a:ext cx="4572000" cy="447106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100">
              <a:ln w="3175">
                <a:noFill/>
              </a:ln>
              <a:solidFill>
                <a:srgbClr val="BCA045"/>
              </a:solidFill>
              <a:latin typeface="Aptos" panose="020B0004020202020204" pitchFamily="34" charset="0"/>
              <a:cs typeface="Segoe UI" pitchFamily="34" charset="0"/>
            </a:endParaRPr>
          </a:p>
          <a:p>
            <a:pPr marL="285750" marR="0" lvl="0" indent="-285750" defTabSz="914367"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400">
              <a:ln w="3175">
                <a:noFill/>
              </a:ln>
              <a:solidFill>
                <a:srgbClr val="BCA045"/>
              </a:solidFill>
              <a:latin typeface="Aptos" panose="020B0004020202020204" pitchFamily="34" charset="0"/>
              <a:cs typeface="Segoe UI"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solidFill>
                  <a:sysClr val="windowText" lastClr="000000"/>
                </a:solidFill>
              </a:ln>
              <a:solidFill>
                <a:srgbClr val="BCA045"/>
              </a:solidFill>
              <a:effectLst/>
              <a:uLnTx/>
              <a:uFillTx/>
              <a:latin typeface="Aptos" panose="020B0004020202020204" pitchFamily="34" charset="0"/>
              <a:cs typeface="Segoe UI" panose="020B0502040204020203" pitchFamily="34" charset="0"/>
            </a:endParaRPr>
          </a:p>
        </p:txBody>
      </p:sp>
      <p:sp>
        <p:nvSpPr>
          <p:cNvPr id="7" name="!!container">
            <a:extLst>
              <a:ext uri="{FF2B5EF4-FFF2-40B4-BE49-F238E27FC236}">
                <a16:creationId xmlns:a16="http://schemas.microsoft.com/office/drawing/2014/main" id="{0C400BBA-94E3-215E-7723-6F428E0D9549}"/>
              </a:ext>
              <a:ext uri="{C183D7F6-B498-43B3-948B-1728B52AA6E4}">
                <adec:decorative xmlns:adec="http://schemas.microsoft.com/office/drawing/2017/decorative" val="1"/>
              </a:ext>
            </a:extLst>
          </p:cNvPr>
          <p:cNvSpPr>
            <a:spLocks/>
          </p:cNvSpPr>
          <p:nvPr/>
        </p:nvSpPr>
        <p:spPr bwMode="auto">
          <a:xfrm>
            <a:off x="7034783" y="1371601"/>
            <a:ext cx="4572000" cy="4471060"/>
          </a:xfrm>
          <a:prstGeom prst="roundRect">
            <a:avLst>
              <a:gd name="adj" fmla="val 9452"/>
            </a:avLst>
          </a:prstGeom>
          <a:ln w="28575" cap="rnd">
            <a:solidFill>
              <a:srgbClr val="BCA045"/>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lIns="180000" tIns="0" rIns="108000" bIns="72000" rtlCol="0" anchor="ctr"/>
          <a:lstStyle/>
          <a:p>
            <a:pPr defTabSz="914367" fontAlgn="base">
              <a:spcBef>
                <a:spcPct val="0"/>
              </a:spcBef>
              <a:spcAft>
                <a:spcPct val="0"/>
              </a:spcAft>
              <a:defRPr/>
            </a:pPr>
            <a:endParaRPr lang="en-US" sz="1600">
              <a:ln w="3175">
                <a:noFill/>
              </a:ln>
              <a:solidFill>
                <a:srgbClr val="BCA045"/>
              </a:solidFill>
              <a:latin typeface="Aptos" panose="020B0004020202020204" pitchFamily="34" charset="0"/>
              <a:cs typeface="Segoe UI" pitchFamily="34" charset="0"/>
            </a:endParaRPr>
          </a:p>
        </p:txBody>
      </p:sp>
      <p:sp>
        <p:nvSpPr>
          <p:cNvPr id="3" name="TextBox 2">
            <a:extLst>
              <a:ext uri="{FF2B5EF4-FFF2-40B4-BE49-F238E27FC236}">
                <a16:creationId xmlns:a16="http://schemas.microsoft.com/office/drawing/2014/main" id="{5DE2039A-0630-0F58-CBC4-FF13F59AEF3B}"/>
              </a:ext>
            </a:extLst>
          </p:cNvPr>
          <p:cNvSpPr txBox="1"/>
          <p:nvPr/>
        </p:nvSpPr>
        <p:spPr>
          <a:xfrm>
            <a:off x="8843889" y="1600488"/>
            <a:ext cx="953787" cy="553998"/>
          </a:xfrm>
          <a:prstGeom prst="rect">
            <a:avLst/>
          </a:prstGeom>
          <a:noFill/>
        </p:spPr>
        <p:txBody>
          <a:bodyPr wrap="none" lIns="0" tIns="0" rIns="0" bIns="0" rtlCol="0">
            <a:spAutoFit/>
          </a:bodyPr>
          <a:lstStyle/>
          <a:p>
            <a:pPr algn="ctr"/>
            <a:r>
              <a:rPr lang="en-US" sz="3600" b="1">
                <a:ln w="3175">
                  <a:noFill/>
                </a:ln>
                <a:latin typeface="Aptos" panose="020B0004020202020204" pitchFamily="34" charset="0"/>
                <a:cs typeface="Segoe UI" panose="020B0502040204020203" pitchFamily="34" charset="0"/>
              </a:rPr>
              <a:t>A</a:t>
            </a:r>
            <a:r>
              <a:rPr kumimoji="0" lang="en-US" sz="3600" b="1" i="0" u="none" strike="noStrike" kern="1200" cap="none" spc="0" normalizeH="0" baseline="0" noProof="0">
                <a:ln w="3175">
                  <a:noFill/>
                </a:ln>
                <a:effectLst/>
                <a:uLnTx/>
                <a:uFillTx/>
                <a:latin typeface="Aptos" panose="020B0004020202020204" pitchFamily="34" charset="0"/>
                <a:cs typeface="Segoe UI" panose="020B0502040204020203" pitchFamily="34" charset="0"/>
              </a:rPr>
              <a:t>NN</a:t>
            </a:r>
          </a:p>
        </p:txBody>
      </p:sp>
      <p:sp>
        <p:nvSpPr>
          <p:cNvPr id="5" name="TextBox 4">
            <a:extLst>
              <a:ext uri="{FF2B5EF4-FFF2-40B4-BE49-F238E27FC236}">
                <a16:creationId xmlns:a16="http://schemas.microsoft.com/office/drawing/2014/main" id="{F0BBCE48-6FD5-C2EB-4C2A-395E3760728F}"/>
              </a:ext>
            </a:extLst>
          </p:cNvPr>
          <p:cNvSpPr txBox="1"/>
          <p:nvPr/>
        </p:nvSpPr>
        <p:spPr>
          <a:xfrm>
            <a:off x="1337194" y="1618454"/>
            <a:ext cx="3729076" cy="861774"/>
          </a:xfrm>
          <a:prstGeom prst="rect">
            <a:avLst/>
          </a:prstGeom>
          <a:noFill/>
        </p:spPr>
        <p:txBody>
          <a:bodyPr wrap="square" lIns="0" tIns="0" rIns="0" bIns="0" rtlCol="0">
            <a:spAutoFit/>
          </a:bodyPr>
          <a:lstStyle/>
          <a:p>
            <a:pPr algn="ctr"/>
            <a:r>
              <a:rPr lang="en-US" sz="3600" b="1">
                <a:ln w="3175">
                  <a:noFill/>
                </a:ln>
                <a:latin typeface="Aptos" panose="020B0004020202020204" pitchFamily="34" charset="0"/>
                <a:cs typeface="Segoe UI" panose="020B0502040204020203" pitchFamily="34" charset="0"/>
              </a:rPr>
              <a:t>kNN</a:t>
            </a:r>
          </a:p>
          <a:p>
            <a:pPr algn="ctr"/>
            <a:r>
              <a:rPr lang="en-US">
                <a:ln w="3175">
                  <a:noFill/>
                </a:ln>
                <a:latin typeface="Aptos" panose="020B0004020202020204" pitchFamily="34" charset="0"/>
                <a:cs typeface="Segoe UI" panose="020B0502040204020203" pitchFamily="34" charset="0"/>
              </a:rPr>
              <a:t>Brute force / Exact search</a:t>
            </a:r>
            <a:endParaRPr kumimoji="0" lang="en-US" i="0" u="none" strike="noStrike" kern="1200" cap="none" spc="0" normalizeH="0" baseline="0" noProof="0">
              <a:ln w="3175">
                <a:noFill/>
              </a:ln>
              <a:effectLst/>
              <a:uLnTx/>
              <a:uFillTx/>
              <a:latin typeface="Aptos" panose="020B0004020202020204" pitchFamily="34" charset="0"/>
              <a:cs typeface="Segoe UI" panose="020B0502040204020203" pitchFamily="34" charset="0"/>
            </a:endParaRPr>
          </a:p>
        </p:txBody>
      </p:sp>
      <p:sp>
        <p:nvSpPr>
          <p:cNvPr id="10" name="TextBox 9">
            <a:extLst>
              <a:ext uri="{FF2B5EF4-FFF2-40B4-BE49-F238E27FC236}">
                <a16:creationId xmlns:a16="http://schemas.microsoft.com/office/drawing/2014/main" id="{B9AB8358-6C7E-1EFB-8F6A-EBE7BF0C39CD}"/>
              </a:ext>
            </a:extLst>
          </p:cNvPr>
          <p:cNvSpPr txBox="1"/>
          <p:nvPr/>
        </p:nvSpPr>
        <p:spPr>
          <a:xfrm>
            <a:off x="1014971" y="3241356"/>
            <a:ext cx="4211937" cy="2215991"/>
          </a:xfrm>
          <a:prstGeom prst="rect">
            <a:avLst/>
          </a:prstGeom>
          <a:noFill/>
        </p:spPr>
        <p:txBody>
          <a:bodyPr wrap="square" lIns="0" tIns="0" rIns="0" bIns="0" rtlCol="0">
            <a:spAutoFit/>
          </a:bodyPr>
          <a:lstStyle/>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Compare query vector with every vector in your DB</a:t>
            </a:r>
            <a:br>
              <a:rPr lang="en-US" sz="2400">
                <a:ln w="3175">
                  <a:noFill/>
                </a:ln>
                <a:latin typeface="Aptos" panose="020B0004020202020204" pitchFamily="34" charset="0"/>
                <a:cs typeface="Segoe UI" pitchFamily="34" charset="0"/>
              </a:rPr>
            </a:br>
            <a:endParaRPr lang="en-US" sz="2400">
              <a:ln w="3175">
                <a:noFill/>
              </a:ln>
              <a:latin typeface="Aptos" panose="020B0004020202020204" pitchFamily="34" charset="0"/>
              <a:cs typeface="Segoe UI" pitchFamily="34" charset="0"/>
            </a:endParaRPr>
          </a:p>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100% recall/accuracy</a:t>
            </a:r>
            <a:br>
              <a:rPr lang="en-US" sz="2400">
                <a:ln w="3175">
                  <a:noFill/>
                </a:ln>
                <a:latin typeface="Aptos" panose="020B0004020202020204" pitchFamily="34" charset="0"/>
                <a:cs typeface="Segoe UI" pitchFamily="34" charset="0"/>
              </a:rPr>
            </a:br>
            <a:endParaRPr lang="en-US" sz="2400">
              <a:ln w="3175">
                <a:noFill/>
              </a:ln>
              <a:latin typeface="Aptos" panose="020B0004020202020204" pitchFamily="34" charset="0"/>
              <a:cs typeface="Segoe UI" pitchFamily="34" charset="0"/>
            </a:endParaRPr>
          </a:p>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Slow, scales linearly</a:t>
            </a:r>
          </a:p>
        </p:txBody>
      </p:sp>
      <p:sp>
        <p:nvSpPr>
          <p:cNvPr id="12" name="TextBox 11">
            <a:extLst>
              <a:ext uri="{FF2B5EF4-FFF2-40B4-BE49-F238E27FC236}">
                <a16:creationId xmlns:a16="http://schemas.microsoft.com/office/drawing/2014/main" id="{07471D83-5140-DC1A-7242-21C5ABDBBBE7}"/>
              </a:ext>
            </a:extLst>
          </p:cNvPr>
          <p:cNvSpPr txBox="1"/>
          <p:nvPr/>
        </p:nvSpPr>
        <p:spPr>
          <a:xfrm>
            <a:off x="7134854" y="3241356"/>
            <a:ext cx="4471929" cy="1846659"/>
          </a:xfrm>
          <a:prstGeom prst="rect">
            <a:avLst/>
          </a:prstGeom>
          <a:noFill/>
        </p:spPr>
        <p:txBody>
          <a:bodyPr wrap="square" lIns="0" tIns="0" rIns="0" bIns="0" rtlCol="0">
            <a:spAutoFit/>
          </a:bodyPr>
          <a:lstStyle/>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Use indexes, clustering, graphs, etc. to lower # of compares</a:t>
            </a:r>
            <a:br>
              <a:rPr lang="en-US" sz="2400">
                <a:ln w="3175">
                  <a:noFill/>
                </a:ln>
                <a:latin typeface="Aptos" panose="020B0004020202020204" pitchFamily="34" charset="0"/>
                <a:cs typeface="Segoe UI" pitchFamily="34" charset="0"/>
              </a:rPr>
            </a:br>
            <a:endParaRPr lang="en-US" sz="2400">
              <a:ln w="3175">
                <a:noFill/>
              </a:ln>
              <a:latin typeface="Aptos" panose="020B0004020202020204" pitchFamily="34" charset="0"/>
              <a:cs typeface="Segoe UI" pitchFamily="34" charset="0"/>
            </a:endParaRPr>
          </a:p>
          <a:p>
            <a:pPr marL="285750" indent="-285750" defTabSz="914367" fontAlgn="base">
              <a:spcBef>
                <a:spcPct val="0"/>
              </a:spcBef>
              <a:spcAft>
                <a:spcPct val="0"/>
              </a:spcAft>
              <a:buFont typeface="Arial" panose="020B0604020202020204" pitchFamily="34" charset="0"/>
              <a:buChar char="•"/>
              <a:defRPr/>
            </a:pPr>
            <a:r>
              <a:rPr lang="en-US" sz="2400">
                <a:ln w="3175">
                  <a:noFill/>
                </a:ln>
                <a:latin typeface="Aptos" panose="020B0004020202020204" pitchFamily="34" charset="0"/>
                <a:cs typeface="Segoe UI" pitchFamily="34" charset="0"/>
              </a:rPr>
              <a:t>Popular types: HNSW, IVF, </a:t>
            </a:r>
            <a:r>
              <a:rPr lang="en-US" sz="2400" err="1">
                <a:ln w="3175">
                  <a:noFill/>
                </a:ln>
                <a:latin typeface="Aptos" panose="020B0004020202020204" pitchFamily="34" charset="0"/>
                <a:cs typeface="Segoe UI" pitchFamily="34" charset="0"/>
              </a:rPr>
              <a:t>ScANN</a:t>
            </a:r>
            <a:r>
              <a:rPr lang="en-US" sz="2400">
                <a:ln w="3175">
                  <a:noFill/>
                </a:ln>
                <a:latin typeface="Aptos" panose="020B0004020202020204" pitchFamily="34" charset="0"/>
                <a:cs typeface="Segoe UI" pitchFamily="34" charset="0"/>
              </a:rPr>
              <a:t>, </a:t>
            </a:r>
            <a:r>
              <a:rPr lang="en-US" sz="2400" err="1">
                <a:ln w="3175">
                  <a:noFill/>
                </a:ln>
                <a:latin typeface="Aptos" panose="020B0004020202020204" pitchFamily="34" charset="0"/>
                <a:cs typeface="Segoe UI" pitchFamily="34" charset="0"/>
              </a:rPr>
              <a:t>DiskANN</a:t>
            </a:r>
            <a:endParaRPr lang="en-US" sz="2000"/>
          </a:p>
        </p:txBody>
      </p:sp>
    </p:spTree>
    <p:extLst>
      <p:ext uri="{BB962C8B-B14F-4D97-AF65-F5344CB8AC3E}">
        <p14:creationId xmlns:p14="http://schemas.microsoft.com/office/powerpoint/2010/main" val="2477260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p:bldP spid="5" grpId="0"/>
      <p:bldP spid="10" grpId="0"/>
      <p:bldP spid="12" grpId="0"/>
    </p:bldLst>
  </p:timing>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1941</Words>
  <Application>Microsoft Office PowerPoint</Application>
  <PresentationFormat>Widescreen</PresentationFormat>
  <Paragraphs>461</Paragraphs>
  <Slides>36</Slides>
  <Notes>24</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36</vt:i4>
      </vt:variant>
    </vt:vector>
  </HeadingPairs>
  <TitlesOfParts>
    <vt:vector size="53" baseType="lpstr">
      <vt:lpstr>-apple-system</vt:lpstr>
      <vt:lpstr>Aptos</vt:lpstr>
      <vt:lpstr>Arial</vt:lpstr>
      <vt:lpstr>Calibri</vt:lpstr>
      <vt:lpstr>Calibri Light</vt:lpstr>
      <vt:lpstr>Consolas</vt:lpstr>
      <vt:lpstr>inherit</vt:lpstr>
      <vt:lpstr>Menlo</vt:lpstr>
      <vt:lpstr>Monaco</vt:lpstr>
      <vt:lpstr>Segoe Sans Small Semilight</vt:lpstr>
      <vt:lpstr>Segoe UI</vt:lpstr>
      <vt:lpstr>Segoe UI Semibold</vt:lpstr>
      <vt:lpstr>Wingdings</vt:lpstr>
      <vt:lpstr>Title Slide</vt:lpstr>
      <vt:lpstr>Main Content</vt:lpstr>
      <vt:lpstr>1_Title Slide</vt:lpstr>
      <vt:lpstr>1_Main Content</vt:lpstr>
      <vt:lpstr>PowerPoint Presentation</vt:lpstr>
      <vt:lpstr>PowerPoint Presentation</vt:lpstr>
      <vt:lpstr>Azure Cosmos DB is the world’s most scalable AI database </vt:lpstr>
      <vt:lpstr> </vt:lpstr>
      <vt:lpstr>KymChat</vt:lpstr>
      <vt:lpstr>ChatGPT scales with Azure Cosmos DB</vt:lpstr>
      <vt:lpstr>PowerPoint Presentation</vt:lpstr>
      <vt:lpstr>PowerPoint Presentation</vt:lpstr>
      <vt:lpstr>Vector Search Approaches</vt:lpstr>
      <vt:lpstr>Vector Index Storage</vt:lpstr>
      <vt:lpstr>GenAI use cases with Azure Cosmos DB</vt:lpstr>
      <vt:lpstr>PowerPoint Presentation</vt:lpstr>
      <vt:lpstr>Vector Search in Azure Cosmos DB for NoSQL</vt:lpstr>
      <vt:lpstr>Vector Index Types in Azure Cosmos DB</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Cosmos DB structure</vt:lpstr>
      <vt:lpstr>Partition Keys</vt:lpstr>
      <vt:lpstr>Partitions Keys</vt:lpstr>
      <vt:lpstr>Characteristics of a good partition key</vt:lpstr>
      <vt:lpstr>Let’s try it out!</vt:lpstr>
      <vt:lpstr> </vt:lpstr>
      <vt:lpstr>Azure AI Advantage free offer</vt:lpstr>
      <vt:lpstr>Learn more about building AI apps with Azure Cosmos 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2024-10-01T19:22:54Z</dcterms:created>
  <dcterms:modified xsi:type="dcterms:W3CDTF">2024-10-01T19:43:24Z</dcterms:modified>
</cp:coreProperties>
</file>